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99" r:id="rId6"/>
    <p:sldId id="325" r:id="rId7"/>
    <p:sldId id="300" r:id="rId8"/>
    <p:sldId id="327" r:id="rId9"/>
    <p:sldId id="367" r:id="rId10"/>
    <p:sldId id="303" r:id="rId11"/>
    <p:sldId id="308" r:id="rId12"/>
    <p:sldId id="304" r:id="rId13"/>
    <p:sldId id="266" r:id="rId14"/>
    <p:sldId id="265" r:id="rId15"/>
    <p:sldId id="368" r:id="rId16"/>
    <p:sldId id="270" r:id="rId17"/>
    <p:sldId id="268" r:id="rId18"/>
    <p:sldId id="310" r:id="rId19"/>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60DC18-40B7-E230-57EF-CFE3E3592825}" name="Backer Ellen Bruzelius" initials="BEB" userId="S::Ellen-Bruzelius.Backer@kld.dep.no::7e6f07a3-43a7-45ac-94f0-fafddea53d75" providerId="AD"/>
  <p188:author id="{D4429743-D566-9F50-09D6-656113CF6E52}" name="Martin Skancke" initials="MS" userId="S::martin.skancke_unpri.org#ext#@miljodir.onmicrosoft.com::4bbececd-2f17-45fd-ad36-52e2253cf353" providerId="AD"/>
  <p188:author id="{DA101D73-B862-60B6-84DC-B52A99E09870}" name="Simen Gulliksen" initials="SG" userId="S::simen.gulliksen@melkeveien.no::2ae0f908-0d2f-42d2-8730-23c033a2f0ba" providerId="AD"/>
  <p188:author id="{873DCA7D-CD5E-8C4F-9BFE-3F999C688BDE}" name="Eritsland Siri" initials="ES" userId="S::Siri.Eritsland@kld.dep.no::d682a99a-021d-4ce2-b24e-460cac5ecaa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F4FC"/>
    <a:srgbClr val="2F3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45"/>
    <p:restoredTop sz="73333" autoAdjust="0"/>
  </p:normalViewPr>
  <p:slideViewPr>
    <p:cSldViewPr snapToGrid="0">
      <p:cViewPr varScale="1">
        <p:scale>
          <a:sx n="92" d="100"/>
          <a:sy n="92" d="100"/>
        </p:scale>
        <p:origin x="19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4BB7A-642F-DD45-8C25-82C4C547DBA3}" type="datetimeFigureOut">
              <a:rPr lang="nb-NO" smtClean="0"/>
              <a:t>15.04.2024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F21B5-EF41-1842-8ABA-F50D1D6EA14B}" type="slidenum">
              <a:rPr lang="nb-NO" smtClean="0"/>
              <a:t>‹#›</a:t>
            </a:fld>
            <a:endParaRPr lang="nb-NO"/>
          </a:p>
        </p:txBody>
      </p:sp>
    </p:spTree>
    <p:extLst>
      <p:ext uri="{BB962C8B-B14F-4D97-AF65-F5344CB8AC3E}">
        <p14:creationId xmlns:p14="http://schemas.microsoft.com/office/powerpoint/2010/main" val="4290769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Velkommen, introduksjon Klimautvalget Ung</a:t>
            </a:r>
          </a:p>
        </p:txBody>
      </p:sp>
      <p:sp>
        <p:nvSpPr>
          <p:cNvPr id="4" name="Plassholder for lysbildenummer 3"/>
          <p:cNvSpPr>
            <a:spLocks noGrp="1"/>
          </p:cNvSpPr>
          <p:nvPr>
            <p:ph type="sldNum" sz="quarter" idx="5"/>
          </p:nvPr>
        </p:nvSpPr>
        <p:spPr/>
        <p:txBody>
          <a:bodyPr/>
          <a:lstStyle/>
          <a:p>
            <a:fld id="{D7FF21B5-EF41-1842-8ABA-F50D1D6EA14B}" type="slidenum">
              <a:rPr lang="nb-NO" smtClean="0"/>
              <a:t>1</a:t>
            </a:fld>
            <a:endParaRPr lang="nb-NO"/>
          </a:p>
        </p:txBody>
      </p:sp>
    </p:spTree>
    <p:extLst>
      <p:ext uri="{BB962C8B-B14F-4D97-AF65-F5344CB8AC3E}">
        <p14:creationId xmlns:p14="http://schemas.microsoft.com/office/powerpoint/2010/main" val="414895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7FF21B5-EF41-1842-8ABA-F50D1D6EA14B}" type="slidenum">
              <a:rPr lang="nb-NO" smtClean="0"/>
              <a:t>2</a:t>
            </a:fld>
            <a:endParaRPr lang="nb-NO"/>
          </a:p>
        </p:txBody>
      </p:sp>
    </p:spTree>
    <p:extLst>
      <p:ext uri="{BB962C8B-B14F-4D97-AF65-F5344CB8AC3E}">
        <p14:creationId xmlns:p14="http://schemas.microsoft.com/office/powerpoint/2010/main" val="1729566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Norges klimamål for 2050 presiseres til å være å redusere utslippene fra norsk territorium med 90–95 prosent sammenlignet med 1990, til mellom 2,5 og 5 millioner tonn CO2 -ekvivalenter, uten at utslipp og opptak fra sektoren for skog- og arealbruk er regnet inn. Norge skal ikke bruke kvoter for å nå målet. Dette innebærer et tydeligere og noe mer ambisiøst mål, og klimaloven bør oppdateres for å reflektere dette. </a:t>
            </a:r>
          </a:p>
          <a:p>
            <a:pPr marL="171450" indent="-171450">
              <a:buFont typeface="Arial" panose="020B0604020202020204" pitchFamily="34" charset="0"/>
              <a:buChar char="•"/>
            </a:pPr>
            <a:r>
              <a:rPr lang="nb-NO"/>
              <a:t>Det settes egne klimamål for sektoren for skog- og arealbruk som sees i sammenheng med nasjonale mål for naturmangfold og internasjonale forpliktelser for natur. Disse målene må legge til rette for både reduserte utslipp fra omdisponering av arealer og for opptak og bevaring av karbonlagre, for eksempel gjennom egne mål for henholdsvis reduserte utslipp, opptak og lagre.</a:t>
            </a:r>
          </a:p>
          <a:p>
            <a:pPr marL="171450" indent="-171450">
              <a:buFont typeface="Arial" panose="020B0604020202020204" pitchFamily="34" charset="0"/>
              <a:buChar char="•"/>
            </a:pPr>
            <a:r>
              <a:rPr lang="nb-NO"/>
              <a:t>Norge etablerer et nasjonalt mål om å redusere utslipp av klimagasser fra forbruk konsistent med </a:t>
            </a:r>
            <a:r>
              <a:rPr lang="nb-NO" err="1"/>
              <a:t>Parismålene</a:t>
            </a:r>
            <a:r>
              <a:rPr lang="nb-NO"/>
              <a:t>. Målet må understøttes av et regnskap for utslipp knyttet til forbruk i Norge, herunder utslipp som skjer i andre land fra produksjon av varer og tjenester som forbrukes i Norge. Regnskapet bør offentliggjøres hvert år. </a:t>
            </a:r>
          </a:p>
          <a:p>
            <a:pPr marL="171450" indent="-171450">
              <a:buFont typeface="Arial" panose="020B0604020202020204" pitchFamily="34" charset="0"/>
              <a:buChar char="•"/>
            </a:pPr>
            <a:r>
              <a:rPr lang="nb-NO"/>
              <a:t>Norge forsterker sitt bidrag til klimafinansiering og lager en opptrappingsplan som kommuniseres til FN som Norges bidrag til klimafinansiering under Parisavtalen. </a:t>
            </a:r>
          </a:p>
          <a:p>
            <a:pPr marL="171450" indent="-171450">
              <a:buFont typeface="Arial" panose="020B0604020202020204" pitchFamily="34" charset="0"/>
              <a:buChar char="•"/>
            </a:pPr>
            <a:r>
              <a:rPr lang="nb-NO"/>
              <a:t>Alle deler av norsk utviklingspolitikk, spesielt det som berører energi, arealer, natur og biomasse, støtter opp om overgangen til et lavutslippssamfunn, både lokalt og globalt.</a:t>
            </a:r>
          </a:p>
        </p:txBody>
      </p:sp>
      <p:sp>
        <p:nvSpPr>
          <p:cNvPr id="4" name="Plassholder for lysbildenummer 3"/>
          <p:cNvSpPr>
            <a:spLocks noGrp="1"/>
          </p:cNvSpPr>
          <p:nvPr>
            <p:ph type="sldNum" sz="quarter" idx="5"/>
          </p:nvPr>
        </p:nvSpPr>
        <p:spPr/>
        <p:txBody>
          <a:bodyPr/>
          <a:lstStyle/>
          <a:p>
            <a:fld id="{D7FF21B5-EF41-1842-8ABA-F50D1D6EA14B}" type="slidenum">
              <a:rPr lang="nb-NO" smtClean="0"/>
              <a:t>4</a:t>
            </a:fld>
            <a:endParaRPr lang="nb-NO"/>
          </a:p>
        </p:txBody>
      </p:sp>
    </p:spTree>
    <p:extLst>
      <p:ext uri="{BB962C8B-B14F-4D97-AF65-F5344CB8AC3E}">
        <p14:creationId xmlns:p14="http://schemas.microsoft.com/office/powerpoint/2010/main" val="3264727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Teknisk analyse av utslippsreduksjonsmuligheter uten aktivitetsendring</a:t>
            </a:r>
          </a:p>
          <a:p>
            <a:pPr marL="171450" indent="-171450">
              <a:buFont typeface="Arial" panose="020B0604020202020204" pitchFamily="34" charset="0"/>
              <a:buChar char="•"/>
            </a:pPr>
            <a:r>
              <a:rPr lang="nb-NO"/>
              <a:t>Gjennomgang av samtlige utslipp i det norske utslippsregnskapet for å kunne vurdere hvor langt ned mot null utslipp det er mulig å komme til 2050 uten at aktivitetsnivået endres.</a:t>
            </a:r>
          </a:p>
          <a:p>
            <a:pPr marL="171450" indent="-171450">
              <a:buFont typeface="Arial" panose="020B0604020202020204" pitchFamily="34" charset="0"/>
              <a:buChar char="•"/>
            </a:pPr>
            <a:r>
              <a:rPr lang="nb-NO"/>
              <a:t>Det er ikke lagt begrensninger på tilgang til biomasse, metaller, mineraler og andre råvarer, arealer, arbeidskraft og kompetanse.</a:t>
            </a:r>
          </a:p>
          <a:p>
            <a:pPr marL="171450" indent="-171450">
              <a:buFont typeface="Arial" panose="020B0604020202020204" pitchFamily="34" charset="0"/>
              <a:buChar char="•"/>
            </a:pPr>
            <a:r>
              <a:rPr lang="nb-NO"/>
              <a:t>Tilsvarende er det ikke satt begrensninger på ressurser hos statlige, regionale og kommunale myndigheter, og i privat sektor, til å gjennomføre tiltak. </a:t>
            </a:r>
          </a:p>
          <a:p>
            <a:pPr marL="171450" indent="-171450">
              <a:buFont typeface="Arial" panose="020B0604020202020204" pitchFamily="34" charset="0"/>
              <a:buChar char="•"/>
            </a:pPr>
            <a:r>
              <a:rPr lang="nb-NO"/>
              <a:t>Analysen illustrerer at det er vanskelig å se for seg utslipp under 5 millioner tonn CO2 -ekvivalenter i 2050 uten at aktivitetsnivået endres i noen sektorer.</a:t>
            </a:r>
          </a:p>
          <a:p>
            <a:endParaRPr lang="nb-NO"/>
          </a:p>
        </p:txBody>
      </p:sp>
      <p:sp>
        <p:nvSpPr>
          <p:cNvPr id="4" name="Plassholder for lysbildenummer 3"/>
          <p:cNvSpPr>
            <a:spLocks noGrp="1"/>
          </p:cNvSpPr>
          <p:nvPr>
            <p:ph type="sldNum" sz="quarter" idx="5"/>
          </p:nvPr>
        </p:nvSpPr>
        <p:spPr/>
        <p:txBody>
          <a:bodyPr/>
          <a:lstStyle/>
          <a:p>
            <a:fld id="{D7FF21B5-EF41-1842-8ABA-F50D1D6EA14B}" type="slidenum">
              <a:rPr lang="nb-NO" smtClean="0"/>
              <a:t>5</a:t>
            </a:fld>
            <a:endParaRPr lang="nb-NO"/>
          </a:p>
        </p:txBody>
      </p:sp>
    </p:spTree>
    <p:extLst>
      <p:ext uri="{BB962C8B-B14F-4D97-AF65-F5344CB8AC3E}">
        <p14:creationId xmlns:p14="http://schemas.microsoft.com/office/powerpoint/2010/main" val="122094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Gjennomgangen illustrerer at det er flere utslippskilder det er vanskelig å redusere betydelig eller fjerne helt uten å gjøre mindre av det som gir utslipp, endre atferd eller finne helt nye måter å gjøre ting på.</a:t>
            </a:r>
          </a:p>
          <a:p>
            <a:pPr marL="171450" indent="-171450">
              <a:buFont typeface="Arial" panose="020B0604020202020204" pitchFamily="34" charset="0"/>
              <a:buChar char="•"/>
            </a:pPr>
            <a:r>
              <a:rPr lang="nb-NO"/>
              <a:t>Det er ikke mulig å fjerne alle utslippene knyttet til utvinning av olje og gass så lenge det er utvinningsaktivitet.</a:t>
            </a:r>
          </a:p>
          <a:p>
            <a:pPr marL="171450" indent="-171450">
              <a:buFont typeface="Arial" panose="020B0604020202020204" pitchFamily="34" charset="0"/>
              <a:buChar char="•"/>
            </a:pPr>
            <a:r>
              <a:rPr lang="nb-NO"/>
              <a:t>I jordbruket er det krevende å se for seg at utslippene kan reduseres utover det som er lagt til grunn i denne analysen uten at antallet husdyr, særlig de drøvtyggende, reduseres.</a:t>
            </a:r>
          </a:p>
          <a:p>
            <a:pPr marL="171450" indent="-171450">
              <a:buFont typeface="Arial" panose="020B0604020202020204" pitchFamily="34" charset="0"/>
              <a:buChar char="•"/>
            </a:pPr>
            <a:r>
              <a:rPr lang="nb-NO"/>
              <a:t>I kategorien andre utslipp er det ikke forbrenningsutslipp, og mer enn 90 prosent av utslippene er andre klimagasser enn CO2.</a:t>
            </a:r>
          </a:p>
          <a:p>
            <a:pPr marL="171450" indent="-171450">
              <a:buFont typeface="Arial" panose="020B0604020202020204" pitchFamily="34" charset="0"/>
              <a:buChar char="•"/>
            </a:pPr>
            <a:r>
              <a:rPr lang="nb-NO"/>
              <a:t>Det er forutsatt en rekke krevende endringer i andre sektorer; eksempler null utslipp fra veitransport, ingen fossil energibruk i skipsfart eller luftfart.</a:t>
            </a:r>
          </a:p>
          <a:p>
            <a:pPr marL="171450" indent="-171450">
              <a:buFont typeface="Arial" panose="020B0604020202020204" pitchFamily="34" charset="0"/>
              <a:buChar char="•"/>
            </a:pPr>
            <a:r>
              <a:rPr lang="nb-NO"/>
              <a:t>I analysen er rundt tre fjerdedeler av utslippene i 2050 fra matproduksjon i jordbruket, i tillegg er det utslipp fra utvinning av petroleum og fra det som i dag er små, andre kilder. </a:t>
            </a:r>
          </a:p>
          <a:p>
            <a:pPr marL="171450" indent="-171450">
              <a:buFont typeface="Arial" panose="020B0604020202020204" pitchFamily="34" charset="0"/>
              <a:buChar char="•"/>
            </a:pPr>
            <a:r>
              <a:rPr lang="nb-NO"/>
              <a:t>Viktige ressurser for å redusere og fjerne utslipp er kraft og biomasse. Karbonfangst og –lagring er også viktig, og dette bruker også ressurser.  </a:t>
            </a:r>
          </a:p>
          <a:p>
            <a:pPr marL="171450" indent="-171450">
              <a:buFont typeface="Arial" panose="020B0604020202020204" pitchFamily="34" charset="0"/>
              <a:buChar char="•"/>
            </a:pPr>
            <a:r>
              <a:rPr lang="nb-NO"/>
              <a:t>En tilsvarende analyse som også inkluderte utslipp fra sektoren for skog- og arealbruk ville kunne vise at omstillingen er enda mer krevende enn indikert her. (utstrakt bruk av bioenergi og mye ny kraftproduksjon og –overføring vil kunne øke utslipp fra skog- og arealbruk)</a:t>
            </a: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Veivalg: analysen illustrerer at vi står overfor viktige veivalg i petroleum og jordbruk</a:t>
            </a:r>
          </a:p>
          <a:p>
            <a:pPr marL="171450" indent="-171450">
              <a:buFont typeface="Arial" panose="020B0604020202020204" pitchFamily="34" charset="0"/>
              <a:buChar char="•"/>
            </a:pPr>
            <a:endParaRPr lang="nb-NO"/>
          </a:p>
          <a:p>
            <a:endParaRPr lang="nb-NO"/>
          </a:p>
        </p:txBody>
      </p:sp>
      <p:sp>
        <p:nvSpPr>
          <p:cNvPr id="4" name="Plassholder for lysbildenummer 3"/>
          <p:cNvSpPr>
            <a:spLocks noGrp="1"/>
          </p:cNvSpPr>
          <p:nvPr>
            <p:ph type="sldNum" sz="quarter" idx="5"/>
          </p:nvPr>
        </p:nvSpPr>
        <p:spPr/>
        <p:txBody>
          <a:bodyPr/>
          <a:lstStyle/>
          <a:p>
            <a:fld id="{D7FF21B5-EF41-1842-8ABA-F50D1D6EA14B}" type="slidenum">
              <a:rPr lang="nb-NO" smtClean="0"/>
              <a:t>6</a:t>
            </a:fld>
            <a:endParaRPr lang="nb-NO"/>
          </a:p>
        </p:txBody>
      </p:sp>
    </p:spTree>
    <p:extLst>
      <p:ext uri="{BB962C8B-B14F-4D97-AF65-F5344CB8AC3E}">
        <p14:creationId xmlns:p14="http://schemas.microsoft.com/office/powerpoint/2010/main" val="2900009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Alle viktige ressurser for overgangen til et lavutslippssamfunn er knappe.</a:t>
            </a:r>
          </a:p>
          <a:p>
            <a:pPr marL="171450" indent="-171450">
              <a:buFont typeface="Arial" panose="020B0604020202020204" pitchFamily="34" charset="0"/>
              <a:buChar char="•"/>
            </a:pPr>
            <a:r>
              <a:rPr lang="nb-NO"/>
              <a:t>Dette perspektivet får ikke nok vekt når omstilling vurderes sektor for sektor.</a:t>
            </a:r>
          </a:p>
          <a:p>
            <a:pPr marL="171450" indent="-171450">
              <a:buFont typeface="Arial" panose="020B0604020202020204" pitchFamily="34" charset="0"/>
              <a:buChar char="•"/>
            </a:pPr>
            <a:r>
              <a:rPr lang="nb-NO"/>
              <a:t>Politiske valg legger føringer for samfunnets bruk av disse knappe ressursene.</a:t>
            </a:r>
          </a:p>
          <a:p>
            <a:pPr marL="171450" indent="-171450">
              <a:buFont typeface="Arial" panose="020B0604020202020204" pitchFamily="34" charset="0"/>
              <a:buChar char="•"/>
            </a:pPr>
            <a:r>
              <a:rPr lang="nb-NO"/>
              <a:t>Hvor mye kraft som produseres og brukes i Norge påvirker mange sektorer og interesser, og utbygging av fornybar energi legger beslag på andre knappe ressurser.</a:t>
            </a:r>
          </a:p>
          <a:p>
            <a:pPr marL="171450" indent="-171450">
              <a:buFont typeface="Arial" panose="020B0604020202020204" pitchFamily="34" charset="0"/>
              <a:buChar char="•"/>
            </a:pPr>
            <a:r>
              <a:rPr lang="nb-NO"/>
              <a:t>Bruken av ressurser påvirker Norges bidrag til å stanse tapet av natur både nasjonalt og globalt.</a:t>
            </a:r>
          </a:p>
          <a:p>
            <a:pPr marL="171450" indent="-171450">
              <a:buFont typeface="Arial" panose="020B0604020202020204" pitchFamily="34" charset="0"/>
              <a:buChar char="•"/>
            </a:pPr>
            <a:r>
              <a:rPr lang="nb-NO"/>
              <a:t>Bruken av biomasse bør begrenses og prioriteres strengt.</a:t>
            </a:r>
          </a:p>
          <a:p>
            <a:pPr marL="171450" indent="-171450">
              <a:buFont typeface="Arial" panose="020B0604020202020204" pitchFamily="34" charset="0"/>
              <a:buChar char="•"/>
            </a:pPr>
            <a:r>
              <a:rPr lang="nb-NO"/>
              <a:t>Helt overordnet har Norge tilsynelatende et valg mellom å bli et lavutslippssamfunn med høyt forbruk av ressurser som kraft, areal, og mineraler og metaller, eller et lavutslippssamfunn med et lavere forbruk av materielle ressurser. </a:t>
            </a:r>
          </a:p>
          <a:p>
            <a:pPr marL="171450" indent="-171450">
              <a:buFont typeface="Arial" panose="020B0604020202020204" pitchFamily="34" charset="0"/>
              <a:buChar char="•"/>
            </a:pPr>
            <a:r>
              <a:rPr lang="nb-NO"/>
              <a:t>Et norsk lavutslippssamfunn som bruker store ressurser, risikerer å skyve problemet over på andre land eller til neste generasjoner, og er neppe en løsning for et varig lavutslippssamfunn. </a:t>
            </a:r>
          </a:p>
          <a:p>
            <a:pPr marL="171450" indent="-171450">
              <a:buFont typeface="Arial" panose="020B0604020202020204" pitchFamily="34" charset="0"/>
              <a:buChar char="•"/>
            </a:pPr>
            <a:r>
              <a:rPr lang="nb-NO"/>
              <a:t>Nivået på bruk av ressurser er et sentralt politisk veivalg som legger føringer for om Norge kan bli et varig lavutslippssamfunn.</a:t>
            </a:r>
          </a:p>
          <a:p>
            <a:pPr marL="171450" indent="-171450">
              <a:buFont typeface="Arial" panose="020B0604020202020204" pitchFamily="34" charset="0"/>
              <a:buChar char="•"/>
            </a:pPr>
            <a:r>
              <a:rPr lang="nb-NO"/>
              <a:t>En mer sirkulær økonomi er en måte å gjøre ressurser tilgjengelig for samfunnet på i en situasjon hvor viktige ressurser er begrenset.</a:t>
            </a:r>
          </a:p>
          <a:p>
            <a:pPr marL="171450" indent="-171450">
              <a:buFont typeface="Arial" panose="020B0604020202020204" pitchFamily="34" charset="0"/>
              <a:buChar char="•"/>
            </a:pPr>
            <a:r>
              <a:rPr lang="nb-NO"/>
              <a:t>Men økt </a:t>
            </a:r>
            <a:r>
              <a:rPr lang="nb-NO" err="1"/>
              <a:t>sirkularitet</a:t>
            </a:r>
            <a:r>
              <a:rPr lang="nb-NO"/>
              <a:t> vil ikke fjerne behovet for å prioritere innenfor knappe rammer.</a:t>
            </a:r>
          </a:p>
          <a:p>
            <a:pPr marL="171450" indent="-171450">
              <a:buFont typeface="Arial" panose="020B0604020202020204" pitchFamily="34" charset="0"/>
              <a:buChar char="•"/>
            </a:pPr>
            <a:r>
              <a:rPr lang="nb-NO"/>
              <a:t>UFF (</a:t>
            </a:r>
            <a:r>
              <a:rPr lang="nb-NO" i="1"/>
              <a:t>Unngå – flytt- forbedre) </a:t>
            </a:r>
            <a:r>
              <a:rPr lang="nb-NO" i="0"/>
              <a:t>viktig rammeverk for rapporten (se neste lysark)</a:t>
            </a:r>
            <a:endParaRPr lang="nb-NO"/>
          </a:p>
          <a:p>
            <a:endParaRPr lang="nb-NO"/>
          </a:p>
        </p:txBody>
      </p:sp>
      <p:sp>
        <p:nvSpPr>
          <p:cNvPr id="4" name="Plassholder for lysbildenummer 3"/>
          <p:cNvSpPr>
            <a:spLocks noGrp="1"/>
          </p:cNvSpPr>
          <p:nvPr>
            <p:ph type="sldNum" sz="quarter" idx="5"/>
          </p:nvPr>
        </p:nvSpPr>
        <p:spPr/>
        <p:txBody>
          <a:bodyPr/>
          <a:lstStyle/>
          <a:p>
            <a:fld id="{D7FF21B5-EF41-1842-8ABA-F50D1D6EA14B}" type="slidenum">
              <a:rPr lang="nb-NO" smtClean="0"/>
              <a:t>7</a:t>
            </a:fld>
            <a:endParaRPr lang="nb-NO"/>
          </a:p>
        </p:txBody>
      </p:sp>
    </p:spTree>
    <p:extLst>
      <p:ext uri="{BB962C8B-B14F-4D97-AF65-F5344CB8AC3E}">
        <p14:creationId xmlns:p14="http://schemas.microsoft.com/office/powerpoint/2010/main" val="3686084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For utviklingen av politikk i omstillingen til et lavutslippssamfunn er tiltaksrammeverket unngå, flytte og forbedre (UFF) sentralt.</a:t>
            </a:r>
          </a:p>
          <a:p>
            <a:pPr marL="171450" indent="-171450">
              <a:buFont typeface="Arial" panose="020B0604020202020204" pitchFamily="34" charset="0"/>
              <a:buChar char="•"/>
            </a:pPr>
            <a:r>
              <a:rPr lang="nb-NO"/>
              <a:t>Tiltak for å unngå utslipp har høyest prioritet, og bør være utgangspunktet for alle vurderinger. Det reduseres ressursbruk og bidrar til mer </a:t>
            </a:r>
            <a:r>
              <a:rPr lang="nb-NO" err="1"/>
              <a:t>sirkularitet</a:t>
            </a:r>
            <a:r>
              <a:rPr lang="nb-NO"/>
              <a:t>.</a:t>
            </a:r>
          </a:p>
          <a:p>
            <a:pPr marL="171450" indent="-171450">
              <a:buFont typeface="Arial" panose="020B0604020202020204" pitchFamily="34" charset="0"/>
              <a:buChar char="•"/>
            </a:pPr>
            <a:r>
              <a:rPr lang="nb-NO"/>
              <a:t>Det vil være nødvendig å gjennomføre alle typer tiltak, men rammeverket angir en prioritering og retning for utforming av både mer overordnet politikk og enkelttiltak. </a:t>
            </a:r>
          </a:p>
          <a:p>
            <a:pPr marL="171450" indent="-171450">
              <a:buFont typeface="Arial" panose="020B0604020202020204" pitchFamily="34" charset="0"/>
              <a:buChar char="•"/>
            </a:pPr>
            <a:r>
              <a:rPr lang="nb-NO"/>
              <a:t>Tiltak som bidrar til unngåtte utslipp gjennom redusert etterspørsel etter ressurser vil gjøre det enklere å sikre oppnåelse av andre viktige mål. </a:t>
            </a:r>
          </a:p>
        </p:txBody>
      </p:sp>
      <p:sp>
        <p:nvSpPr>
          <p:cNvPr id="4" name="Plassholder for lysbildenummer 3"/>
          <p:cNvSpPr>
            <a:spLocks noGrp="1"/>
          </p:cNvSpPr>
          <p:nvPr>
            <p:ph type="sldNum" sz="quarter" idx="5"/>
          </p:nvPr>
        </p:nvSpPr>
        <p:spPr/>
        <p:txBody>
          <a:bodyPr/>
          <a:lstStyle/>
          <a:p>
            <a:fld id="{D7FF21B5-EF41-1842-8ABA-F50D1D6EA14B}" type="slidenum">
              <a:rPr lang="nb-NO" smtClean="0"/>
              <a:t>8</a:t>
            </a:fld>
            <a:endParaRPr lang="nb-NO"/>
          </a:p>
        </p:txBody>
      </p:sp>
    </p:spTree>
    <p:extLst>
      <p:ext uri="{BB962C8B-B14F-4D97-AF65-F5344CB8AC3E}">
        <p14:creationId xmlns:p14="http://schemas.microsoft.com/office/powerpoint/2010/main" val="3826902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7FF21B5-EF41-1842-8ABA-F50D1D6EA14B}" type="slidenum">
              <a:rPr lang="nb-NO" smtClean="0"/>
              <a:t>15</a:t>
            </a:fld>
            <a:endParaRPr lang="nb-NO"/>
          </a:p>
        </p:txBody>
      </p:sp>
    </p:spTree>
    <p:extLst>
      <p:ext uri="{BB962C8B-B14F-4D97-AF65-F5344CB8AC3E}">
        <p14:creationId xmlns:p14="http://schemas.microsoft.com/office/powerpoint/2010/main" val="1321753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1172929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Picture 15">
            <a:extLst>
              <a:ext uri="{FF2B5EF4-FFF2-40B4-BE49-F238E27FC236}">
                <a16:creationId xmlns:a16="http://schemas.microsoft.com/office/drawing/2014/main" id="{B46C100F-6A4B-1969-33DD-FD2AFBF33EF2}"/>
              </a:ext>
            </a:extLst>
          </p:cNvPr>
          <p:cNvPicPr>
            <a:picLocks noChangeAspect="1"/>
          </p:cNvPicPr>
          <p:nvPr userDrawn="1"/>
        </p:nvPicPr>
        <p:blipFill>
          <a:blip r:embed="rId2"/>
          <a:srcRect/>
          <a:stretch/>
        </p:blipFill>
        <p:spPr>
          <a:xfrm>
            <a:off x="604345" y="710041"/>
            <a:ext cx="4842641" cy="5052255"/>
          </a:xfrm>
          <a:prstGeom prst="rect">
            <a:avLst/>
          </a:prstGeom>
        </p:spPr>
      </p:pic>
      <p:sp>
        <p:nvSpPr>
          <p:cNvPr id="17" name="Date Placeholder 3">
            <a:extLst>
              <a:ext uri="{FF2B5EF4-FFF2-40B4-BE49-F238E27FC236}">
                <a16:creationId xmlns:a16="http://schemas.microsoft.com/office/drawing/2014/main" id="{11A7A024-D498-1A24-4F61-79D0C9F74FE7}"/>
              </a:ext>
            </a:extLst>
          </p:cNvPr>
          <p:cNvSpPr>
            <a:spLocks noGrp="1"/>
          </p:cNvSpPr>
          <p:nvPr>
            <p:ph type="dt" sz="half" idx="2"/>
          </p:nvPr>
        </p:nvSpPr>
        <p:spPr>
          <a:xfrm>
            <a:off x="838200" y="6159176"/>
            <a:ext cx="2743200" cy="365125"/>
          </a:xfrm>
          <a:prstGeom prst="rect">
            <a:avLst/>
          </a:prstGeom>
        </p:spPr>
        <p:txBody>
          <a:bodyPr vert="horz" lIns="91440" tIns="45720" rIns="91440" bIns="45720" rtlCol="0" anchor="ctr"/>
          <a:lstStyle>
            <a:lvl1pPr algn="l">
              <a:defRPr sz="1200" b="1">
                <a:solidFill>
                  <a:srgbClr val="2F308D"/>
                </a:solidFill>
              </a:defRPr>
            </a:lvl1pPr>
          </a:lstStyle>
          <a:p>
            <a:fld id="{0BBB9921-813E-49AB-8E80-C5259E338143}" type="datetime1">
              <a:rPr lang="nb-NO" smtClean="0"/>
              <a:t>15.04.2024</a:t>
            </a:fld>
            <a:endParaRPr lang="nb-NO"/>
          </a:p>
        </p:txBody>
      </p:sp>
      <p:sp>
        <p:nvSpPr>
          <p:cNvPr id="18" name="Footer Placeholder 4">
            <a:extLst>
              <a:ext uri="{FF2B5EF4-FFF2-40B4-BE49-F238E27FC236}">
                <a16:creationId xmlns:a16="http://schemas.microsoft.com/office/drawing/2014/main" id="{FB655282-86FD-1644-F0A7-08A8D139C091}"/>
              </a:ext>
            </a:extLst>
          </p:cNvPr>
          <p:cNvSpPr>
            <a:spLocks noGrp="1"/>
          </p:cNvSpPr>
          <p:nvPr>
            <p:ph type="ftr" sz="quarter" idx="3"/>
          </p:nvPr>
        </p:nvSpPr>
        <p:spPr>
          <a:xfrm>
            <a:off x="4038600" y="6159176"/>
            <a:ext cx="4114800" cy="365125"/>
          </a:xfrm>
          <a:prstGeom prst="rect">
            <a:avLst/>
          </a:prstGeom>
        </p:spPr>
        <p:txBody>
          <a:bodyPr vert="horz" lIns="91440" tIns="45720" rIns="91440" bIns="45720" rtlCol="0" anchor="ctr"/>
          <a:lstStyle>
            <a:lvl1pPr algn="ctr">
              <a:defRPr sz="1200" b="1">
                <a:solidFill>
                  <a:srgbClr val="2F308D"/>
                </a:solidFill>
              </a:defRPr>
            </a:lvl1pPr>
          </a:lstStyle>
          <a:p>
            <a:r>
              <a:rPr lang="nb-NO"/>
              <a:t>Fremleggelse av NOU 2023: 25</a:t>
            </a:r>
          </a:p>
        </p:txBody>
      </p:sp>
      <p:sp>
        <p:nvSpPr>
          <p:cNvPr id="19" name="Slide Number Placeholder 5">
            <a:extLst>
              <a:ext uri="{FF2B5EF4-FFF2-40B4-BE49-F238E27FC236}">
                <a16:creationId xmlns:a16="http://schemas.microsoft.com/office/drawing/2014/main" id="{AC4D3BCA-0AED-A309-EBCA-ABF7E3A55B28}"/>
              </a:ext>
            </a:extLst>
          </p:cNvPr>
          <p:cNvSpPr>
            <a:spLocks noGrp="1"/>
          </p:cNvSpPr>
          <p:nvPr>
            <p:ph type="sldNum" sz="quarter" idx="4"/>
          </p:nvPr>
        </p:nvSpPr>
        <p:spPr>
          <a:xfrm>
            <a:off x="8610600" y="6159176"/>
            <a:ext cx="3048000" cy="365125"/>
          </a:xfrm>
          <a:prstGeom prst="rect">
            <a:avLst/>
          </a:prstGeom>
        </p:spPr>
        <p:txBody>
          <a:bodyPr vert="horz" lIns="91440" tIns="45720" rIns="91440" bIns="45720" rtlCol="0" anchor="ctr"/>
          <a:lstStyle>
            <a:lvl1pPr algn="r">
              <a:defRPr sz="1200" b="1">
                <a:solidFill>
                  <a:srgbClr val="2F308D"/>
                </a:solidFill>
              </a:defRPr>
            </a:lvl1pPr>
          </a:lstStyle>
          <a:p>
            <a:fld id="{95F1E0B8-9230-DE4A-938F-4470EB80AE6F}" type="slidenum">
              <a:rPr lang="nb-NO" smtClean="0"/>
              <a:pPr/>
              <a:t>‹#›</a:t>
            </a:fld>
            <a:endParaRPr lang="nb-NO"/>
          </a:p>
        </p:txBody>
      </p:sp>
      <p:sp>
        <p:nvSpPr>
          <p:cNvPr id="20" name="Title 1">
            <a:extLst>
              <a:ext uri="{FF2B5EF4-FFF2-40B4-BE49-F238E27FC236}">
                <a16:creationId xmlns:a16="http://schemas.microsoft.com/office/drawing/2014/main" id="{DA0ED6F8-6BC4-F7F8-12FF-6F42CFE16902}"/>
              </a:ext>
            </a:extLst>
          </p:cNvPr>
          <p:cNvSpPr>
            <a:spLocks noGrp="1"/>
          </p:cNvSpPr>
          <p:nvPr>
            <p:ph type="ctrTitle"/>
          </p:nvPr>
        </p:nvSpPr>
        <p:spPr>
          <a:xfrm>
            <a:off x="5795211" y="1398260"/>
            <a:ext cx="5863389" cy="2387600"/>
          </a:xfrm>
        </p:spPr>
        <p:txBody>
          <a:bodyPr anchor="b">
            <a:normAutofit/>
          </a:bodyPr>
          <a:lstStyle>
            <a:lvl1pPr algn="l">
              <a:defRPr sz="5400"/>
            </a:lvl1pPr>
          </a:lstStyle>
          <a:p>
            <a:r>
              <a:rPr lang="en-US"/>
              <a:t>Click to edit Master title style</a:t>
            </a:r>
            <a:endParaRPr lang="nb-NO"/>
          </a:p>
        </p:txBody>
      </p:sp>
      <p:sp>
        <p:nvSpPr>
          <p:cNvPr id="21" name="Subtitle 2">
            <a:extLst>
              <a:ext uri="{FF2B5EF4-FFF2-40B4-BE49-F238E27FC236}">
                <a16:creationId xmlns:a16="http://schemas.microsoft.com/office/drawing/2014/main" id="{744E2434-CFFA-5659-C0F7-3A698491D28F}"/>
              </a:ext>
            </a:extLst>
          </p:cNvPr>
          <p:cNvSpPr>
            <a:spLocks noGrp="1"/>
          </p:cNvSpPr>
          <p:nvPr>
            <p:ph type="subTitle" idx="1"/>
          </p:nvPr>
        </p:nvSpPr>
        <p:spPr>
          <a:xfrm>
            <a:off x="5795211" y="3877935"/>
            <a:ext cx="5863389"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Tree>
    <p:extLst>
      <p:ext uri="{BB962C8B-B14F-4D97-AF65-F5344CB8AC3E}">
        <p14:creationId xmlns:p14="http://schemas.microsoft.com/office/powerpoint/2010/main" val="130616005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0D391-6EB0-E716-5049-11A4F5CA0655}"/>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C8A1C51-AE1A-363A-1DA8-D608DE42A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CACC803-C3C7-CAD8-17E7-798376D6E5E0}"/>
              </a:ext>
            </a:extLst>
          </p:cNvPr>
          <p:cNvSpPr>
            <a:spLocks noGrp="1"/>
          </p:cNvSpPr>
          <p:nvPr>
            <p:ph type="dt" sz="half" idx="10"/>
          </p:nvPr>
        </p:nvSpPr>
        <p:spPr/>
        <p:txBody>
          <a:bodyPr/>
          <a:lstStyle/>
          <a:p>
            <a:fld id="{94A43BCD-F49C-400F-B882-FCD28D20FBE2}" type="datetime1">
              <a:rPr lang="nb-NO" smtClean="0"/>
              <a:t>15.04.2024</a:t>
            </a:fld>
            <a:endParaRPr lang="nb-NO"/>
          </a:p>
        </p:txBody>
      </p:sp>
      <p:sp>
        <p:nvSpPr>
          <p:cNvPr id="5" name="Footer Placeholder 4">
            <a:extLst>
              <a:ext uri="{FF2B5EF4-FFF2-40B4-BE49-F238E27FC236}">
                <a16:creationId xmlns:a16="http://schemas.microsoft.com/office/drawing/2014/main" id="{5B4FE377-0C78-0556-E269-7CD77191D874}"/>
              </a:ext>
            </a:extLst>
          </p:cNvPr>
          <p:cNvSpPr>
            <a:spLocks noGrp="1"/>
          </p:cNvSpPr>
          <p:nvPr>
            <p:ph type="ftr" sz="quarter" idx="11"/>
          </p:nvPr>
        </p:nvSpPr>
        <p:spPr/>
        <p:txBody>
          <a:bodyPr/>
          <a:lstStyle/>
          <a:p>
            <a:r>
              <a:rPr lang="nb-NO"/>
              <a:t>Fremleggelse av NOU 2023: 25</a:t>
            </a:r>
          </a:p>
        </p:txBody>
      </p:sp>
      <p:sp>
        <p:nvSpPr>
          <p:cNvPr id="6" name="Slide Number Placeholder 5">
            <a:extLst>
              <a:ext uri="{FF2B5EF4-FFF2-40B4-BE49-F238E27FC236}">
                <a16:creationId xmlns:a16="http://schemas.microsoft.com/office/drawing/2014/main" id="{1E2C27E1-0138-25E4-C9ED-D520146374AB}"/>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149329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ndeling - Olje og gas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rotWithShape="1">
          <a:blip r:embed="rId2"/>
          <a:srcRect l="429" t="505" r="1251" b="432"/>
          <a:stretch/>
        </p:blipFill>
        <p:spPr>
          <a:xfrm>
            <a:off x="6096000" y="200024"/>
            <a:ext cx="5889410" cy="6449848"/>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D4704143-C7FC-4B01-9D41-E1149292D6BD}"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71743330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Inndeling - Veitrafik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74830" y="204075"/>
            <a:ext cx="5930134" cy="6445797"/>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0340DE62-0718-4A3C-A07F-5316B10A5B52}"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32299705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Inndeling - Industri og bergver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74830" y="204075"/>
            <a:ext cx="5932804" cy="6448701"/>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464FF5B9-DD65-4D54-B9C0-D8CC1B0E7626}"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239994690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Inndeling - Sektor for sko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96000" y="251242"/>
            <a:ext cx="5889409" cy="6401532"/>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985739E6-B2B4-437D-803D-434C1354040A}"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187432883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Inndeling - Jordbru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96000" y="248341"/>
            <a:ext cx="5889410" cy="6401532"/>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04589C86-5979-477C-ACB8-9219815CF821}"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226862459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Inndeling - Energi">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96000" y="248341"/>
            <a:ext cx="5889409" cy="6401532"/>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E09ECD68-533D-468F-9199-91425E073F53}"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29409033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Inndeling - Oppvarm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rotWithShape="1">
          <a:blip r:embed="rId2"/>
          <a:srcRect l="343" r="343"/>
          <a:stretch/>
        </p:blipFill>
        <p:spPr>
          <a:xfrm>
            <a:off x="6095999" y="204075"/>
            <a:ext cx="5889411" cy="6445797"/>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23DC856E-3CDE-4B96-8E53-068DF3E57EA2}"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330370536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Inndeling - Andre kil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F2B923-ADDB-4753-9379-71C8502A4504}"/>
              </a:ext>
            </a:extLst>
          </p:cNvPr>
          <p:cNvSpPr/>
          <p:nvPr userDrawn="1"/>
        </p:nvSpPr>
        <p:spPr>
          <a:xfrm>
            <a:off x="6096000" y="204076"/>
            <a:ext cx="5889410" cy="6449848"/>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pic>
        <p:nvPicPr>
          <p:cNvPr id="8" name="Picture 7">
            <a:extLst>
              <a:ext uri="{FF2B5EF4-FFF2-40B4-BE49-F238E27FC236}">
                <a16:creationId xmlns:a16="http://schemas.microsoft.com/office/drawing/2014/main" id="{64C37FB8-2B8C-22FF-31DA-4A7B3D9F3911}"/>
              </a:ext>
            </a:extLst>
          </p:cNvPr>
          <p:cNvPicPr>
            <a:picLocks noChangeAspect="1"/>
          </p:cNvPicPr>
          <p:nvPr userDrawn="1"/>
        </p:nvPicPr>
        <p:blipFill>
          <a:blip r:embed="rId2"/>
          <a:srcRect/>
          <a:stretch/>
        </p:blipFill>
        <p:spPr>
          <a:xfrm>
            <a:off x="6096000" y="228234"/>
            <a:ext cx="5889408" cy="6401531"/>
          </a:xfrm>
          <a:prstGeom prst="rect">
            <a:avLst/>
          </a:prstGeom>
        </p:spPr>
      </p:pic>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561763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v</a:t>
            </a:r>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457200" y="1122363"/>
            <a:ext cx="5202621"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457200" y="3602038"/>
            <a:ext cx="520262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3F15F6B-516B-3C00-3C5B-D8FA16E2EADD}"/>
              </a:ext>
            </a:extLst>
          </p:cNvPr>
          <p:cNvSpPr>
            <a:spLocks noGrp="1"/>
          </p:cNvSpPr>
          <p:nvPr>
            <p:ph type="dt" sz="half" idx="10"/>
          </p:nvPr>
        </p:nvSpPr>
        <p:spPr>
          <a:xfrm>
            <a:off x="419100" y="6284748"/>
            <a:ext cx="1270000" cy="365125"/>
          </a:xfrm>
        </p:spPr>
        <p:txBody>
          <a:bodyPr/>
          <a:lstStyle/>
          <a:p>
            <a:fld id="{28F004BD-C741-4B50-90F7-8C3DE51D2E49}" type="datetime1">
              <a:rPr lang="nb-NO" smtClean="0"/>
              <a:t>15.04.2024</a:t>
            </a:fld>
            <a:endParaRPr lang="nb-NO"/>
          </a:p>
        </p:txBody>
      </p:sp>
      <p:sp>
        <p:nvSpPr>
          <p:cNvPr id="5" name="Footer Placeholder 4">
            <a:extLst>
              <a:ext uri="{FF2B5EF4-FFF2-40B4-BE49-F238E27FC236}">
                <a16:creationId xmlns:a16="http://schemas.microsoft.com/office/drawing/2014/main" id="{7A7F6EF7-C7A3-DE99-0FF3-40EBEBFD9FAF}"/>
              </a:ext>
            </a:extLst>
          </p:cNvPr>
          <p:cNvSpPr>
            <a:spLocks noGrp="1"/>
          </p:cNvSpPr>
          <p:nvPr>
            <p:ph type="ftr" sz="quarter" idx="11"/>
          </p:nvPr>
        </p:nvSpPr>
        <p:spPr>
          <a:xfrm>
            <a:off x="1852080" y="6288799"/>
            <a:ext cx="3177120" cy="365125"/>
          </a:xfrm>
        </p:spPr>
        <p:txBody>
          <a:bodyPr/>
          <a:lstStyle/>
          <a:p>
            <a:r>
              <a:rPr lang="nb-NO"/>
              <a:t>Fremleggelse av NOU 2023: 25</a:t>
            </a:r>
          </a:p>
        </p:txBody>
      </p:sp>
      <p:sp>
        <p:nvSpPr>
          <p:cNvPr id="6" name="Slide Number Placeholder 5">
            <a:extLst>
              <a:ext uri="{FF2B5EF4-FFF2-40B4-BE49-F238E27FC236}">
                <a16:creationId xmlns:a16="http://schemas.microsoft.com/office/drawing/2014/main" id="{470DA6CB-160A-37DB-3F39-6F5C3790B2A4}"/>
              </a:ext>
            </a:extLst>
          </p:cNvPr>
          <p:cNvSpPr>
            <a:spLocks noGrp="1"/>
          </p:cNvSpPr>
          <p:nvPr>
            <p:ph type="sldNum" sz="quarter" idx="12"/>
          </p:nvPr>
        </p:nvSpPr>
        <p:spPr>
          <a:xfrm>
            <a:off x="5162550" y="6288799"/>
            <a:ext cx="711200" cy="365125"/>
          </a:xfrm>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330720965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ED106-7C94-F069-3EEA-0672B098C733}"/>
              </a:ext>
            </a:extLst>
          </p:cNvPr>
          <p:cNvSpPr>
            <a:spLocks noGrp="1"/>
          </p:cNvSpPr>
          <p:nvPr>
            <p:ph type="title"/>
          </p:nvPr>
        </p:nvSpPr>
        <p:spPr>
          <a:xfrm>
            <a:off x="831850" y="107911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797716EB-0782-FD42-489C-84FF9D95C0CF}"/>
              </a:ext>
            </a:extLst>
          </p:cNvPr>
          <p:cNvSpPr>
            <a:spLocks noGrp="1"/>
          </p:cNvSpPr>
          <p:nvPr>
            <p:ph type="body" idx="1"/>
          </p:nvPr>
        </p:nvSpPr>
        <p:spPr>
          <a:xfrm>
            <a:off x="831850" y="395884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F91326-D8E3-697F-5EB1-0AD9EF84AF32}"/>
              </a:ext>
            </a:extLst>
          </p:cNvPr>
          <p:cNvSpPr>
            <a:spLocks noGrp="1"/>
          </p:cNvSpPr>
          <p:nvPr>
            <p:ph type="dt" sz="half" idx="10"/>
          </p:nvPr>
        </p:nvSpPr>
        <p:spPr/>
        <p:txBody>
          <a:bodyPr/>
          <a:lstStyle/>
          <a:p>
            <a:fld id="{1905D376-2E66-476A-9C2B-9E81F5EB80EA}" type="datetime1">
              <a:rPr lang="nb-NO" smtClean="0"/>
              <a:t>15.04.2024</a:t>
            </a:fld>
            <a:endParaRPr lang="nb-NO"/>
          </a:p>
        </p:txBody>
      </p:sp>
      <p:sp>
        <p:nvSpPr>
          <p:cNvPr id="5" name="Footer Placeholder 4">
            <a:extLst>
              <a:ext uri="{FF2B5EF4-FFF2-40B4-BE49-F238E27FC236}">
                <a16:creationId xmlns:a16="http://schemas.microsoft.com/office/drawing/2014/main" id="{3D5429C8-FAEA-BB04-2B31-E11D0C5A5ED0}"/>
              </a:ext>
            </a:extLst>
          </p:cNvPr>
          <p:cNvSpPr>
            <a:spLocks noGrp="1"/>
          </p:cNvSpPr>
          <p:nvPr>
            <p:ph type="ftr" sz="quarter" idx="11"/>
          </p:nvPr>
        </p:nvSpPr>
        <p:spPr/>
        <p:txBody>
          <a:bodyPr/>
          <a:lstStyle/>
          <a:p>
            <a:r>
              <a:rPr lang="nb-NO"/>
              <a:t>Fremleggelse av NOU 2023: 25</a:t>
            </a:r>
          </a:p>
        </p:txBody>
      </p:sp>
      <p:sp>
        <p:nvSpPr>
          <p:cNvPr id="6" name="Slide Number Placeholder 5">
            <a:extLst>
              <a:ext uri="{FF2B5EF4-FFF2-40B4-BE49-F238E27FC236}">
                <a16:creationId xmlns:a16="http://schemas.microsoft.com/office/drawing/2014/main" id="{44126151-23E5-65CD-4F0C-20D60DC01F64}"/>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3724773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480A4-37FD-C11A-AEF7-228E44C9D55F}"/>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8C90D3A-2E50-7FC2-5E73-AD6DF9233DC6}"/>
              </a:ext>
            </a:extLst>
          </p:cNvPr>
          <p:cNvSpPr>
            <a:spLocks noGrp="1"/>
          </p:cNvSpPr>
          <p:nvPr>
            <p:ph sz="half" idx="1"/>
          </p:nvPr>
        </p:nvSpPr>
        <p:spPr>
          <a:xfrm>
            <a:off x="838200" y="1825625"/>
            <a:ext cx="518160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32ADCDBD-5737-AE27-77BB-F7CADBC789CC}"/>
              </a:ext>
            </a:extLst>
          </p:cNvPr>
          <p:cNvSpPr>
            <a:spLocks noGrp="1"/>
          </p:cNvSpPr>
          <p:nvPr>
            <p:ph sz="half" idx="2"/>
          </p:nvPr>
        </p:nvSpPr>
        <p:spPr>
          <a:xfrm>
            <a:off x="6172200" y="1825625"/>
            <a:ext cx="518160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3B9124C-0FD0-92ED-2987-D82BBDC730A5}"/>
              </a:ext>
            </a:extLst>
          </p:cNvPr>
          <p:cNvSpPr>
            <a:spLocks noGrp="1"/>
          </p:cNvSpPr>
          <p:nvPr>
            <p:ph type="dt" sz="half" idx="10"/>
          </p:nvPr>
        </p:nvSpPr>
        <p:spPr/>
        <p:txBody>
          <a:bodyPr/>
          <a:lstStyle/>
          <a:p>
            <a:fld id="{3B3EB21A-E4C2-46CE-93F5-CF51D1D4D12A}" type="datetime1">
              <a:rPr lang="nb-NO" smtClean="0"/>
              <a:t>15.04.2024</a:t>
            </a:fld>
            <a:endParaRPr lang="nb-NO"/>
          </a:p>
        </p:txBody>
      </p:sp>
      <p:sp>
        <p:nvSpPr>
          <p:cNvPr id="6" name="Footer Placeholder 5">
            <a:extLst>
              <a:ext uri="{FF2B5EF4-FFF2-40B4-BE49-F238E27FC236}">
                <a16:creationId xmlns:a16="http://schemas.microsoft.com/office/drawing/2014/main" id="{8CB2E81C-1120-D481-8FD0-F0BDE9C71739}"/>
              </a:ext>
            </a:extLst>
          </p:cNvPr>
          <p:cNvSpPr>
            <a:spLocks noGrp="1"/>
          </p:cNvSpPr>
          <p:nvPr>
            <p:ph type="ftr" sz="quarter" idx="11"/>
          </p:nvPr>
        </p:nvSpPr>
        <p:spPr/>
        <p:txBody>
          <a:bodyPr/>
          <a:lstStyle/>
          <a:p>
            <a:r>
              <a:rPr lang="nb-NO"/>
              <a:t>Fremleggelse av NOU 2023: 25</a:t>
            </a:r>
          </a:p>
        </p:txBody>
      </p:sp>
      <p:sp>
        <p:nvSpPr>
          <p:cNvPr id="7" name="Slide Number Placeholder 6">
            <a:extLst>
              <a:ext uri="{FF2B5EF4-FFF2-40B4-BE49-F238E27FC236}">
                <a16:creationId xmlns:a16="http://schemas.microsoft.com/office/drawing/2014/main" id="{7E72F534-C093-A816-AE4B-050B6806235E}"/>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1654083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A41A6-F780-E1DB-40AA-964A04D6045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1E645236-4E78-2BCA-E6E0-12772EDA4B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011F6-CE37-C8AC-DFE2-FCF3DC9A91A9}"/>
              </a:ext>
            </a:extLst>
          </p:cNvPr>
          <p:cNvSpPr>
            <a:spLocks noGrp="1"/>
          </p:cNvSpPr>
          <p:nvPr>
            <p:ph sz="half" idx="2"/>
          </p:nvPr>
        </p:nvSpPr>
        <p:spPr>
          <a:xfrm>
            <a:off x="839788" y="2505075"/>
            <a:ext cx="5157787" cy="32572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2231D66-06EB-B99F-C0A6-C1B3F12E5C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7FF9EB-748D-7E6A-C208-9F30F8B52A5E}"/>
              </a:ext>
            </a:extLst>
          </p:cNvPr>
          <p:cNvSpPr>
            <a:spLocks noGrp="1"/>
          </p:cNvSpPr>
          <p:nvPr>
            <p:ph sz="quarter" idx="4"/>
          </p:nvPr>
        </p:nvSpPr>
        <p:spPr>
          <a:xfrm>
            <a:off x="6172200" y="2505075"/>
            <a:ext cx="5183188" cy="32572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7E8554C2-FC11-462F-5944-7384E596F5D0}"/>
              </a:ext>
            </a:extLst>
          </p:cNvPr>
          <p:cNvSpPr>
            <a:spLocks noGrp="1"/>
          </p:cNvSpPr>
          <p:nvPr>
            <p:ph type="dt" sz="half" idx="10"/>
          </p:nvPr>
        </p:nvSpPr>
        <p:spPr/>
        <p:txBody>
          <a:bodyPr/>
          <a:lstStyle/>
          <a:p>
            <a:fld id="{2E73AB96-A2F0-44C0-B71F-8933A69A28A5}" type="datetime1">
              <a:rPr lang="nb-NO" smtClean="0"/>
              <a:t>15.04.2024</a:t>
            </a:fld>
            <a:endParaRPr lang="nb-NO"/>
          </a:p>
        </p:txBody>
      </p:sp>
      <p:sp>
        <p:nvSpPr>
          <p:cNvPr id="8" name="Footer Placeholder 7">
            <a:extLst>
              <a:ext uri="{FF2B5EF4-FFF2-40B4-BE49-F238E27FC236}">
                <a16:creationId xmlns:a16="http://schemas.microsoft.com/office/drawing/2014/main" id="{20676404-A64D-F9E3-E4D6-C42859A06291}"/>
              </a:ext>
            </a:extLst>
          </p:cNvPr>
          <p:cNvSpPr>
            <a:spLocks noGrp="1"/>
          </p:cNvSpPr>
          <p:nvPr>
            <p:ph type="ftr" sz="quarter" idx="11"/>
          </p:nvPr>
        </p:nvSpPr>
        <p:spPr/>
        <p:txBody>
          <a:bodyPr/>
          <a:lstStyle/>
          <a:p>
            <a:r>
              <a:rPr lang="nb-NO"/>
              <a:t>Fremleggelse av NOU 2023: 25</a:t>
            </a:r>
          </a:p>
        </p:txBody>
      </p:sp>
      <p:sp>
        <p:nvSpPr>
          <p:cNvPr id="9" name="Slide Number Placeholder 8">
            <a:extLst>
              <a:ext uri="{FF2B5EF4-FFF2-40B4-BE49-F238E27FC236}">
                <a16:creationId xmlns:a16="http://schemas.microsoft.com/office/drawing/2014/main" id="{147CC43B-057C-A5DE-CA16-FB043CB28035}"/>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546923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3B69E-B07C-0E3A-BBFD-B639D3292EA8}"/>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6E22E5C1-2FE4-BFB8-A0B4-3C276A70573A}"/>
              </a:ext>
            </a:extLst>
          </p:cNvPr>
          <p:cNvSpPr>
            <a:spLocks noGrp="1"/>
          </p:cNvSpPr>
          <p:nvPr>
            <p:ph type="dt" sz="half" idx="10"/>
          </p:nvPr>
        </p:nvSpPr>
        <p:spPr/>
        <p:txBody>
          <a:bodyPr/>
          <a:lstStyle/>
          <a:p>
            <a:fld id="{A54D91CE-9ABF-4245-80DA-C7CAF4DE1A2A}" type="datetime1">
              <a:rPr lang="nb-NO" smtClean="0"/>
              <a:t>15.04.2024</a:t>
            </a:fld>
            <a:endParaRPr lang="nb-NO"/>
          </a:p>
        </p:txBody>
      </p:sp>
      <p:sp>
        <p:nvSpPr>
          <p:cNvPr id="4" name="Footer Placeholder 3">
            <a:extLst>
              <a:ext uri="{FF2B5EF4-FFF2-40B4-BE49-F238E27FC236}">
                <a16:creationId xmlns:a16="http://schemas.microsoft.com/office/drawing/2014/main" id="{730198B8-66CA-98CC-6851-D34747E71876}"/>
              </a:ext>
            </a:extLst>
          </p:cNvPr>
          <p:cNvSpPr>
            <a:spLocks noGrp="1"/>
          </p:cNvSpPr>
          <p:nvPr>
            <p:ph type="ftr" sz="quarter" idx="11"/>
          </p:nvPr>
        </p:nvSpPr>
        <p:spPr/>
        <p:txBody>
          <a:bodyPr/>
          <a:lstStyle/>
          <a:p>
            <a:r>
              <a:rPr lang="nb-NO"/>
              <a:t>Fremleggelse av NOU 2023: 25</a:t>
            </a:r>
          </a:p>
        </p:txBody>
      </p:sp>
      <p:sp>
        <p:nvSpPr>
          <p:cNvPr id="5" name="Slide Number Placeholder 4">
            <a:extLst>
              <a:ext uri="{FF2B5EF4-FFF2-40B4-BE49-F238E27FC236}">
                <a16:creationId xmlns:a16="http://schemas.microsoft.com/office/drawing/2014/main" id="{86DC9BB1-C2B0-7827-D65C-33B8A2B5868B}"/>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989577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CB035-2F29-C7F6-E7F3-DEA49533E0F9}"/>
              </a:ext>
            </a:extLst>
          </p:cNvPr>
          <p:cNvSpPr>
            <a:spLocks noGrp="1"/>
          </p:cNvSpPr>
          <p:nvPr>
            <p:ph type="dt" sz="half" idx="10"/>
          </p:nvPr>
        </p:nvSpPr>
        <p:spPr/>
        <p:txBody>
          <a:bodyPr/>
          <a:lstStyle/>
          <a:p>
            <a:fld id="{888402C3-00DB-40C9-B8BC-0F7BCA7AE28F}" type="datetime1">
              <a:rPr lang="nb-NO" smtClean="0"/>
              <a:t>15.04.2024</a:t>
            </a:fld>
            <a:endParaRPr lang="nb-NO"/>
          </a:p>
        </p:txBody>
      </p:sp>
      <p:sp>
        <p:nvSpPr>
          <p:cNvPr id="3" name="Footer Placeholder 2">
            <a:extLst>
              <a:ext uri="{FF2B5EF4-FFF2-40B4-BE49-F238E27FC236}">
                <a16:creationId xmlns:a16="http://schemas.microsoft.com/office/drawing/2014/main" id="{58ECFCE6-EF28-F288-37F2-6BD50615153E}"/>
              </a:ext>
            </a:extLst>
          </p:cNvPr>
          <p:cNvSpPr>
            <a:spLocks noGrp="1"/>
          </p:cNvSpPr>
          <p:nvPr>
            <p:ph type="ftr" sz="quarter" idx="11"/>
          </p:nvPr>
        </p:nvSpPr>
        <p:spPr/>
        <p:txBody>
          <a:bodyPr/>
          <a:lstStyle/>
          <a:p>
            <a:r>
              <a:rPr lang="nb-NO"/>
              <a:t>Fremleggelse av NOU 2023: 25</a:t>
            </a:r>
          </a:p>
        </p:txBody>
      </p:sp>
      <p:sp>
        <p:nvSpPr>
          <p:cNvPr id="4" name="Slide Number Placeholder 3">
            <a:extLst>
              <a:ext uri="{FF2B5EF4-FFF2-40B4-BE49-F238E27FC236}">
                <a16:creationId xmlns:a16="http://schemas.microsoft.com/office/drawing/2014/main" id="{5467EF6A-C924-7D0E-E3D1-FFDC8D4C8E1C}"/>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2868478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D6D5-8B37-41A6-0BC4-746CBECEC5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FFA21FF3-1C43-9DF5-69F0-2CF5D357FCAD}"/>
              </a:ext>
            </a:extLst>
          </p:cNvPr>
          <p:cNvSpPr>
            <a:spLocks noGrp="1"/>
          </p:cNvSpPr>
          <p:nvPr>
            <p:ph idx="1"/>
          </p:nvPr>
        </p:nvSpPr>
        <p:spPr>
          <a:xfrm>
            <a:off x="5183188" y="987426"/>
            <a:ext cx="6172200" cy="4781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6EF4379B-8A63-C797-4995-447D15319FC6}"/>
              </a:ext>
            </a:extLst>
          </p:cNvPr>
          <p:cNvSpPr>
            <a:spLocks noGrp="1"/>
          </p:cNvSpPr>
          <p:nvPr>
            <p:ph type="body" sz="half" idx="2"/>
          </p:nvPr>
        </p:nvSpPr>
        <p:spPr>
          <a:xfrm>
            <a:off x="839788" y="2057400"/>
            <a:ext cx="3932237" cy="37115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4005DD-5334-D952-51D8-860453969AC5}"/>
              </a:ext>
            </a:extLst>
          </p:cNvPr>
          <p:cNvSpPr>
            <a:spLocks noGrp="1"/>
          </p:cNvSpPr>
          <p:nvPr>
            <p:ph type="dt" sz="half" idx="10"/>
          </p:nvPr>
        </p:nvSpPr>
        <p:spPr/>
        <p:txBody>
          <a:bodyPr/>
          <a:lstStyle/>
          <a:p>
            <a:fld id="{D1F6D54C-D4DC-4865-BFF6-F9DDFFED5FB4}" type="datetime1">
              <a:rPr lang="nb-NO" smtClean="0"/>
              <a:t>15.04.2024</a:t>
            </a:fld>
            <a:endParaRPr lang="nb-NO"/>
          </a:p>
        </p:txBody>
      </p:sp>
      <p:sp>
        <p:nvSpPr>
          <p:cNvPr id="6" name="Footer Placeholder 5">
            <a:extLst>
              <a:ext uri="{FF2B5EF4-FFF2-40B4-BE49-F238E27FC236}">
                <a16:creationId xmlns:a16="http://schemas.microsoft.com/office/drawing/2014/main" id="{5605053E-65D8-A186-80FA-78E1C0475E40}"/>
              </a:ext>
            </a:extLst>
          </p:cNvPr>
          <p:cNvSpPr>
            <a:spLocks noGrp="1"/>
          </p:cNvSpPr>
          <p:nvPr>
            <p:ph type="ftr" sz="quarter" idx="11"/>
          </p:nvPr>
        </p:nvSpPr>
        <p:spPr/>
        <p:txBody>
          <a:bodyPr/>
          <a:lstStyle/>
          <a:p>
            <a:r>
              <a:rPr lang="nb-NO"/>
              <a:t>Fremleggelse av NOU 2023: 25</a:t>
            </a:r>
          </a:p>
        </p:txBody>
      </p:sp>
      <p:sp>
        <p:nvSpPr>
          <p:cNvPr id="7" name="Slide Number Placeholder 6">
            <a:extLst>
              <a:ext uri="{FF2B5EF4-FFF2-40B4-BE49-F238E27FC236}">
                <a16:creationId xmlns:a16="http://schemas.microsoft.com/office/drawing/2014/main" id="{76E697FC-3692-AFF5-2D6A-97E14C46AC11}"/>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4167053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2333-2F98-283E-0A89-BA8B7D9619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59A49EA8-94B1-06E6-D7B2-A80007AB3A60}"/>
              </a:ext>
            </a:extLst>
          </p:cNvPr>
          <p:cNvSpPr>
            <a:spLocks noGrp="1"/>
          </p:cNvSpPr>
          <p:nvPr>
            <p:ph type="pic" idx="1"/>
          </p:nvPr>
        </p:nvSpPr>
        <p:spPr>
          <a:xfrm>
            <a:off x="5183188" y="457200"/>
            <a:ext cx="6172200" cy="53117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01F039FC-8D1F-25FF-5B25-729013C9E083}"/>
              </a:ext>
            </a:extLst>
          </p:cNvPr>
          <p:cNvSpPr>
            <a:spLocks noGrp="1"/>
          </p:cNvSpPr>
          <p:nvPr>
            <p:ph type="body" sz="half" idx="2"/>
          </p:nvPr>
        </p:nvSpPr>
        <p:spPr>
          <a:xfrm>
            <a:off x="839788" y="2057400"/>
            <a:ext cx="3932237" cy="37115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487B6-4332-81BC-367B-6618901F19DA}"/>
              </a:ext>
            </a:extLst>
          </p:cNvPr>
          <p:cNvSpPr>
            <a:spLocks noGrp="1"/>
          </p:cNvSpPr>
          <p:nvPr>
            <p:ph type="dt" sz="half" idx="10"/>
          </p:nvPr>
        </p:nvSpPr>
        <p:spPr/>
        <p:txBody>
          <a:bodyPr/>
          <a:lstStyle/>
          <a:p>
            <a:fld id="{E169569C-15FC-421F-97D2-9CB9CB927FCC}" type="datetime1">
              <a:rPr lang="nb-NO" smtClean="0"/>
              <a:t>15.04.2024</a:t>
            </a:fld>
            <a:endParaRPr lang="nb-NO"/>
          </a:p>
        </p:txBody>
      </p:sp>
      <p:sp>
        <p:nvSpPr>
          <p:cNvPr id="6" name="Footer Placeholder 5">
            <a:extLst>
              <a:ext uri="{FF2B5EF4-FFF2-40B4-BE49-F238E27FC236}">
                <a16:creationId xmlns:a16="http://schemas.microsoft.com/office/drawing/2014/main" id="{C42D57A4-AD7A-4E8E-E51F-2E9856510E5F}"/>
              </a:ext>
            </a:extLst>
          </p:cNvPr>
          <p:cNvSpPr>
            <a:spLocks noGrp="1"/>
          </p:cNvSpPr>
          <p:nvPr>
            <p:ph type="ftr" sz="quarter" idx="11"/>
          </p:nvPr>
        </p:nvSpPr>
        <p:spPr/>
        <p:txBody>
          <a:bodyPr/>
          <a:lstStyle/>
          <a:p>
            <a:r>
              <a:rPr lang="nb-NO"/>
              <a:t>Fremleggelse av NOU 2023: 25</a:t>
            </a:r>
          </a:p>
        </p:txBody>
      </p:sp>
      <p:sp>
        <p:nvSpPr>
          <p:cNvPr id="7" name="Slide Number Placeholder 6">
            <a:extLst>
              <a:ext uri="{FF2B5EF4-FFF2-40B4-BE49-F238E27FC236}">
                <a16:creationId xmlns:a16="http://schemas.microsoft.com/office/drawing/2014/main" id="{E8CE7BEF-9F8E-FAD5-D53E-F03C192E3DC5}"/>
              </a:ext>
            </a:extLst>
          </p:cNvPr>
          <p:cNvSpPr>
            <a:spLocks noGrp="1"/>
          </p:cNvSpPr>
          <p:nvPr>
            <p:ph type="sldNum" sz="quarter" idx="12"/>
          </p:nvPr>
        </p:nvSpPr>
        <p:spPr/>
        <p:txBody>
          <a:bodyPr/>
          <a:lstStyle/>
          <a:p>
            <a:fld id="{95F1E0B8-9230-DE4A-938F-4470EB80AE6F}" type="slidenum">
              <a:rPr lang="nb-NO" smtClean="0"/>
              <a:t>‹#›</a:t>
            </a:fld>
            <a:endParaRPr lang="nb-NO"/>
          </a:p>
        </p:txBody>
      </p:sp>
    </p:spTree>
    <p:extLst>
      <p:ext uri="{BB962C8B-B14F-4D97-AF65-F5344CB8AC3E}">
        <p14:creationId xmlns:p14="http://schemas.microsoft.com/office/powerpoint/2010/main" val="4011282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Avslutnin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6A6457-6F6A-A855-99A1-DE2A6E70AE7F}"/>
              </a:ext>
            </a:extLst>
          </p:cNvPr>
          <p:cNvSpPr/>
          <p:nvPr userDrawn="1"/>
        </p:nvSpPr>
        <p:spPr>
          <a:xfrm>
            <a:off x="256120" y="204075"/>
            <a:ext cx="1172929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54D528F1-862D-0F1E-5767-E22DF124C5AE}"/>
              </a:ext>
            </a:extLst>
          </p:cNvPr>
          <p:cNvSpPr>
            <a:spLocks noGrp="1"/>
          </p:cNvSpPr>
          <p:nvPr>
            <p:ph type="ctrTitle"/>
          </p:nvPr>
        </p:nvSpPr>
        <p:spPr>
          <a:xfrm>
            <a:off x="5494283" y="1398260"/>
            <a:ext cx="6164317" cy="2387600"/>
          </a:xfrm>
        </p:spPr>
        <p:txBody>
          <a:bodyPr anchor="b">
            <a:normAutofit/>
          </a:bodyPr>
          <a:lstStyle>
            <a:lvl1pPr algn="l">
              <a:defRPr sz="5400"/>
            </a:lvl1pPr>
          </a:lstStyle>
          <a:p>
            <a:r>
              <a:rPr lang="en-US"/>
              <a:t>Click to edit Master title style</a:t>
            </a:r>
            <a:endParaRPr lang="nb-NO"/>
          </a:p>
        </p:txBody>
      </p:sp>
      <p:sp>
        <p:nvSpPr>
          <p:cNvPr id="3" name="Subtitle 2">
            <a:extLst>
              <a:ext uri="{FF2B5EF4-FFF2-40B4-BE49-F238E27FC236}">
                <a16:creationId xmlns:a16="http://schemas.microsoft.com/office/drawing/2014/main" id="{C5C6A3BD-565B-7185-9DD4-48DE4AEC0614}"/>
              </a:ext>
            </a:extLst>
          </p:cNvPr>
          <p:cNvSpPr>
            <a:spLocks noGrp="1"/>
          </p:cNvSpPr>
          <p:nvPr>
            <p:ph type="subTitle" idx="1"/>
          </p:nvPr>
        </p:nvSpPr>
        <p:spPr>
          <a:xfrm>
            <a:off x="5494283" y="3877935"/>
            <a:ext cx="6164317"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pic>
        <p:nvPicPr>
          <p:cNvPr id="8" name="Picture 7" descr="A cartoon of a hot air balloon&#10;&#10;Description automatically generated">
            <a:extLst>
              <a:ext uri="{FF2B5EF4-FFF2-40B4-BE49-F238E27FC236}">
                <a16:creationId xmlns:a16="http://schemas.microsoft.com/office/drawing/2014/main" id="{E0A2D6BC-D15A-304F-73AC-93CBB216ECC9}"/>
              </a:ext>
            </a:extLst>
          </p:cNvPr>
          <p:cNvPicPr>
            <a:picLocks noChangeAspect="1"/>
          </p:cNvPicPr>
          <p:nvPr userDrawn="1"/>
        </p:nvPicPr>
        <p:blipFill>
          <a:blip r:embed="rId2"/>
          <a:stretch>
            <a:fillRect/>
          </a:stretch>
        </p:blipFill>
        <p:spPr>
          <a:xfrm>
            <a:off x="570913" y="455219"/>
            <a:ext cx="4458287" cy="5574335"/>
          </a:xfrm>
          <a:prstGeom prst="rect">
            <a:avLst/>
          </a:prstGeom>
        </p:spPr>
      </p:pic>
      <p:sp>
        <p:nvSpPr>
          <p:cNvPr id="9" name="Date Placeholder 3">
            <a:extLst>
              <a:ext uri="{FF2B5EF4-FFF2-40B4-BE49-F238E27FC236}">
                <a16:creationId xmlns:a16="http://schemas.microsoft.com/office/drawing/2014/main" id="{07445747-5F81-5CCD-3C06-3FB09B6E94CA}"/>
              </a:ext>
            </a:extLst>
          </p:cNvPr>
          <p:cNvSpPr>
            <a:spLocks noGrp="1"/>
          </p:cNvSpPr>
          <p:nvPr>
            <p:ph type="dt" sz="half" idx="2"/>
          </p:nvPr>
        </p:nvSpPr>
        <p:spPr>
          <a:xfrm>
            <a:off x="838200" y="6159176"/>
            <a:ext cx="2743200" cy="365125"/>
          </a:xfrm>
          <a:prstGeom prst="rect">
            <a:avLst/>
          </a:prstGeom>
        </p:spPr>
        <p:txBody>
          <a:bodyPr vert="horz" lIns="91440" tIns="45720" rIns="91440" bIns="45720" rtlCol="0" anchor="ctr"/>
          <a:lstStyle>
            <a:lvl1pPr algn="l">
              <a:defRPr sz="1200" b="1">
                <a:solidFill>
                  <a:srgbClr val="2F308D"/>
                </a:solidFill>
              </a:defRPr>
            </a:lvl1pPr>
          </a:lstStyle>
          <a:p>
            <a:fld id="{065F18AD-7554-47B9-89EF-E5534B9FB669}" type="datetime1">
              <a:rPr lang="nb-NO" smtClean="0"/>
              <a:t>15.04.2024</a:t>
            </a:fld>
            <a:endParaRPr lang="nb-NO"/>
          </a:p>
        </p:txBody>
      </p:sp>
      <p:sp>
        <p:nvSpPr>
          <p:cNvPr id="10" name="Footer Placeholder 4">
            <a:extLst>
              <a:ext uri="{FF2B5EF4-FFF2-40B4-BE49-F238E27FC236}">
                <a16:creationId xmlns:a16="http://schemas.microsoft.com/office/drawing/2014/main" id="{6F4E1CCC-84CF-2DE2-6340-20E71A1B3617}"/>
              </a:ext>
            </a:extLst>
          </p:cNvPr>
          <p:cNvSpPr>
            <a:spLocks noGrp="1"/>
          </p:cNvSpPr>
          <p:nvPr>
            <p:ph type="ftr" sz="quarter" idx="3"/>
          </p:nvPr>
        </p:nvSpPr>
        <p:spPr>
          <a:xfrm>
            <a:off x="4038600" y="6159176"/>
            <a:ext cx="4114800" cy="365125"/>
          </a:xfrm>
          <a:prstGeom prst="rect">
            <a:avLst/>
          </a:prstGeom>
        </p:spPr>
        <p:txBody>
          <a:bodyPr vert="horz" lIns="91440" tIns="45720" rIns="91440" bIns="45720" rtlCol="0" anchor="ctr"/>
          <a:lstStyle>
            <a:lvl1pPr algn="ctr">
              <a:defRPr sz="1200" b="1">
                <a:solidFill>
                  <a:srgbClr val="2F308D"/>
                </a:solidFill>
              </a:defRPr>
            </a:lvl1pPr>
          </a:lstStyle>
          <a:p>
            <a:r>
              <a:rPr lang="nb-NO"/>
              <a:t>Fremleggelse av NOU 2023: 25</a:t>
            </a:r>
          </a:p>
        </p:txBody>
      </p:sp>
      <p:sp>
        <p:nvSpPr>
          <p:cNvPr id="11" name="Slide Number Placeholder 5">
            <a:extLst>
              <a:ext uri="{FF2B5EF4-FFF2-40B4-BE49-F238E27FC236}">
                <a16:creationId xmlns:a16="http://schemas.microsoft.com/office/drawing/2014/main" id="{09CB1072-008E-4CC1-6C20-98BC874A0F1F}"/>
              </a:ext>
            </a:extLst>
          </p:cNvPr>
          <p:cNvSpPr>
            <a:spLocks noGrp="1"/>
          </p:cNvSpPr>
          <p:nvPr>
            <p:ph type="sldNum" sz="quarter" idx="4"/>
          </p:nvPr>
        </p:nvSpPr>
        <p:spPr>
          <a:xfrm>
            <a:off x="8610600" y="6159176"/>
            <a:ext cx="3048000" cy="365125"/>
          </a:xfrm>
          <a:prstGeom prst="rect">
            <a:avLst/>
          </a:prstGeom>
        </p:spPr>
        <p:txBody>
          <a:bodyPr vert="horz" lIns="91440" tIns="45720" rIns="91440" bIns="45720" rtlCol="0" anchor="ctr"/>
          <a:lstStyle>
            <a:lvl1pPr algn="r">
              <a:defRPr sz="1200" b="1">
                <a:solidFill>
                  <a:srgbClr val="2F308D"/>
                </a:solidFill>
              </a:defRPr>
            </a:lvl1pPr>
          </a:lstStyle>
          <a:p>
            <a:fld id="{95F1E0B8-9230-DE4A-938F-4470EB80AE6F}" type="slidenum">
              <a:rPr lang="nb-NO" smtClean="0"/>
              <a:pPr/>
              <a:t>‹#›</a:t>
            </a:fld>
            <a:endParaRPr lang="nb-NO"/>
          </a:p>
        </p:txBody>
      </p:sp>
    </p:spTree>
    <p:extLst>
      <p:ext uri="{BB962C8B-B14F-4D97-AF65-F5344CB8AC3E}">
        <p14:creationId xmlns:p14="http://schemas.microsoft.com/office/powerpoint/2010/main" val="55295265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2C875F-25C1-8FA3-3C55-E574FCF1B3EF}"/>
              </a:ext>
            </a:extLst>
          </p:cNvPr>
          <p:cNvSpPr/>
          <p:nvPr userDrawn="1"/>
        </p:nvSpPr>
        <p:spPr>
          <a:xfrm>
            <a:off x="256120" y="204075"/>
            <a:ext cx="11729290" cy="6449849"/>
          </a:xfrm>
          <a:prstGeom prst="rect">
            <a:avLst/>
          </a:prstGeom>
          <a:solidFill>
            <a:srgbClr val="E7F4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Placeholder 1">
            <a:extLst>
              <a:ext uri="{FF2B5EF4-FFF2-40B4-BE49-F238E27FC236}">
                <a16:creationId xmlns:a16="http://schemas.microsoft.com/office/drawing/2014/main" id="{1772028F-8FA7-6836-ABFD-FBB4E4B05DCD}"/>
              </a:ext>
            </a:extLst>
          </p:cNvPr>
          <p:cNvSpPr>
            <a:spLocks noGrp="1"/>
          </p:cNvSpPr>
          <p:nvPr>
            <p:ph type="title"/>
          </p:nvPr>
        </p:nvSpPr>
        <p:spPr>
          <a:xfrm>
            <a:off x="838200" y="480848"/>
            <a:ext cx="10515600" cy="120984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F41902E8-8F9D-116F-E259-8CEFB8FC4770}"/>
              </a:ext>
            </a:extLst>
          </p:cNvPr>
          <p:cNvSpPr>
            <a:spLocks noGrp="1"/>
          </p:cNvSpPr>
          <p:nvPr>
            <p:ph type="body" idx="1"/>
          </p:nvPr>
        </p:nvSpPr>
        <p:spPr>
          <a:xfrm>
            <a:off x="838200" y="1825625"/>
            <a:ext cx="10515600" cy="39433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6752686-9469-426F-9D76-C17BFD3CC866}"/>
              </a:ext>
            </a:extLst>
          </p:cNvPr>
          <p:cNvSpPr>
            <a:spLocks noGrp="1"/>
          </p:cNvSpPr>
          <p:nvPr>
            <p:ph type="dt" sz="half" idx="2"/>
          </p:nvPr>
        </p:nvSpPr>
        <p:spPr>
          <a:xfrm>
            <a:off x="838200" y="6173705"/>
            <a:ext cx="974834" cy="365125"/>
          </a:xfrm>
          <a:prstGeom prst="rect">
            <a:avLst/>
          </a:prstGeom>
        </p:spPr>
        <p:txBody>
          <a:bodyPr vert="horz" lIns="91440" tIns="45720" rIns="91440" bIns="45720" rtlCol="0" anchor="ctr"/>
          <a:lstStyle>
            <a:lvl1pPr algn="l">
              <a:defRPr sz="1200" b="1">
                <a:solidFill>
                  <a:srgbClr val="2F308D"/>
                </a:solidFill>
              </a:defRPr>
            </a:lvl1pPr>
          </a:lstStyle>
          <a:p>
            <a:fld id="{DD0D94B6-1309-454C-85AB-C3EF8FFFD973}" type="datetime1">
              <a:rPr lang="nb-NO" smtClean="0"/>
              <a:t>15.04.2024</a:t>
            </a:fld>
            <a:endParaRPr lang="nb-NO"/>
          </a:p>
        </p:txBody>
      </p:sp>
      <p:sp>
        <p:nvSpPr>
          <p:cNvPr id="5" name="Footer Placeholder 4">
            <a:extLst>
              <a:ext uri="{FF2B5EF4-FFF2-40B4-BE49-F238E27FC236}">
                <a16:creationId xmlns:a16="http://schemas.microsoft.com/office/drawing/2014/main" id="{06BF5F0F-5B06-99E6-53CF-E15A25BC9968}"/>
              </a:ext>
            </a:extLst>
          </p:cNvPr>
          <p:cNvSpPr>
            <a:spLocks noGrp="1"/>
          </p:cNvSpPr>
          <p:nvPr>
            <p:ph type="ftr" sz="quarter" idx="3"/>
          </p:nvPr>
        </p:nvSpPr>
        <p:spPr>
          <a:xfrm>
            <a:off x="1962807" y="6173705"/>
            <a:ext cx="2498834" cy="365125"/>
          </a:xfrm>
          <a:prstGeom prst="rect">
            <a:avLst/>
          </a:prstGeom>
        </p:spPr>
        <p:txBody>
          <a:bodyPr vert="horz" lIns="91440" tIns="45720" rIns="91440" bIns="45720" rtlCol="0" anchor="ctr"/>
          <a:lstStyle>
            <a:lvl1pPr algn="ctr">
              <a:defRPr sz="1200" b="1">
                <a:solidFill>
                  <a:srgbClr val="2F308D"/>
                </a:solidFill>
              </a:defRPr>
            </a:lvl1pPr>
          </a:lstStyle>
          <a:p>
            <a:r>
              <a:rPr lang="nb-NO"/>
              <a:t>Fremleggelse av NOU 2023: 25</a:t>
            </a:r>
          </a:p>
        </p:txBody>
      </p:sp>
      <p:sp>
        <p:nvSpPr>
          <p:cNvPr id="6" name="Slide Number Placeholder 5">
            <a:extLst>
              <a:ext uri="{FF2B5EF4-FFF2-40B4-BE49-F238E27FC236}">
                <a16:creationId xmlns:a16="http://schemas.microsoft.com/office/drawing/2014/main" id="{E947D910-9F98-BF90-F10B-F52DCF19E3F4}"/>
              </a:ext>
            </a:extLst>
          </p:cNvPr>
          <p:cNvSpPr>
            <a:spLocks noGrp="1"/>
          </p:cNvSpPr>
          <p:nvPr>
            <p:ph type="sldNum" sz="quarter" idx="4"/>
          </p:nvPr>
        </p:nvSpPr>
        <p:spPr>
          <a:xfrm>
            <a:off x="4611414" y="6173705"/>
            <a:ext cx="717331" cy="365125"/>
          </a:xfrm>
          <a:prstGeom prst="rect">
            <a:avLst/>
          </a:prstGeom>
        </p:spPr>
        <p:txBody>
          <a:bodyPr vert="horz" lIns="91440" tIns="45720" rIns="91440" bIns="45720" rtlCol="0" anchor="ctr"/>
          <a:lstStyle>
            <a:lvl1pPr algn="r">
              <a:defRPr sz="1200" b="1">
                <a:solidFill>
                  <a:srgbClr val="2F308D"/>
                </a:solidFill>
              </a:defRPr>
            </a:lvl1pPr>
          </a:lstStyle>
          <a:p>
            <a:fld id="{95F1E0B8-9230-DE4A-938F-4470EB80AE6F}" type="slidenum">
              <a:rPr lang="nb-NO" smtClean="0"/>
              <a:pPr/>
              <a:t>‹#›</a:t>
            </a:fld>
            <a:endParaRPr lang="nb-NO"/>
          </a:p>
        </p:txBody>
      </p:sp>
      <p:pic>
        <p:nvPicPr>
          <p:cNvPr id="9" name="Picture 8">
            <a:extLst>
              <a:ext uri="{FF2B5EF4-FFF2-40B4-BE49-F238E27FC236}">
                <a16:creationId xmlns:a16="http://schemas.microsoft.com/office/drawing/2014/main" id="{21785155-243D-A03D-80BE-8C1334EA3513}"/>
              </a:ext>
            </a:extLst>
          </p:cNvPr>
          <p:cNvPicPr>
            <a:picLocks noChangeAspect="1"/>
          </p:cNvPicPr>
          <p:nvPr userDrawn="1"/>
        </p:nvPicPr>
        <p:blipFill>
          <a:blip r:embed="rId20"/>
          <a:srcRect/>
          <a:stretch/>
        </p:blipFill>
        <p:spPr>
          <a:xfrm>
            <a:off x="5733966" y="5864935"/>
            <a:ext cx="5619834" cy="660047"/>
          </a:xfrm>
          <a:prstGeom prst="rect">
            <a:avLst/>
          </a:prstGeom>
        </p:spPr>
      </p:pic>
    </p:spTree>
    <p:extLst>
      <p:ext uri="{BB962C8B-B14F-4D97-AF65-F5344CB8AC3E}">
        <p14:creationId xmlns:p14="http://schemas.microsoft.com/office/powerpoint/2010/main" val="4203741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0" r:id="rId4"/>
    <p:sldLayoutId id="2147483662" r:id="rId5"/>
    <p:sldLayoutId id="2147483669" r:id="rId6"/>
    <p:sldLayoutId id="2147483667" r:id="rId7"/>
    <p:sldLayoutId id="2147483670" r:id="rId8"/>
    <p:sldLayoutId id="2147483661" r:id="rId9"/>
    <p:sldLayoutId id="2147483663" r:id="rId10"/>
    <p:sldLayoutId id="2147483651" r:id="rId11"/>
    <p:sldLayoutId id="2147483652" r:id="rId12"/>
    <p:sldLayoutId id="2147483653" r:id="rId13"/>
    <p:sldLayoutId id="2147483654" r:id="rId14"/>
    <p:sldLayoutId id="2147483655" r:id="rId15"/>
    <p:sldLayoutId id="2147483656" r:id="rId16"/>
    <p:sldLayoutId id="2147483657" r:id="rId17"/>
    <p:sldLayoutId id="2147483665" r:id="rId18"/>
  </p:sldLayoutIdLst>
  <p:hf hdr="0"/>
  <p:txStyles>
    <p:titleStyle>
      <a:lvl1pPr algn="l" defTabSz="914400" rtl="0" eaLnBrk="1" latinLnBrk="0" hangingPunct="1">
        <a:lnSpc>
          <a:spcPct val="90000"/>
        </a:lnSpc>
        <a:spcBef>
          <a:spcPct val="0"/>
        </a:spcBef>
        <a:buNone/>
        <a:defRPr sz="4400" b="1" kern="1200">
          <a:solidFill>
            <a:srgbClr val="2F308D"/>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69EC-6F5D-E99D-8371-4F5E679FBE4E}"/>
              </a:ext>
            </a:extLst>
          </p:cNvPr>
          <p:cNvSpPr>
            <a:spLocks noGrp="1"/>
          </p:cNvSpPr>
          <p:nvPr>
            <p:ph type="ctrTitle"/>
          </p:nvPr>
        </p:nvSpPr>
        <p:spPr/>
        <p:txBody>
          <a:bodyPr/>
          <a:lstStyle/>
          <a:p>
            <a:r>
              <a:rPr lang="nb-NO"/>
              <a:t>NOU 2023: 25</a:t>
            </a:r>
            <a:br>
              <a:rPr lang="nb-NO"/>
            </a:br>
            <a:r>
              <a:rPr lang="nb-NO"/>
              <a:t>Omstilling til lavutslipp</a:t>
            </a:r>
          </a:p>
        </p:txBody>
      </p:sp>
      <p:sp>
        <p:nvSpPr>
          <p:cNvPr id="3" name="Subtitle 2">
            <a:extLst>
              <a:ext uri="{FF2B5EF4-FFF2-40B4-BE49-F238E27FC236}">
                <a16:creationId xmlns:a16="http://schemas.microsoft.com/office/drawing/2014/main" id="{3C721AC9-0550-1AC7-4342-06419F63B331}"/>
              </a:ext>
            </a:extLst>
          </p:cNvPr>
          <p:cNvSpPr>
            <a:spLocks noGrp="1"/>
          </p:cNvSpPr>
          <p:nvPr>
            <p:ph type="subTitle" idx="1"/>
          </p:nvPr>
        </p:nvSpPr>
        <p:spPr/>
        <p:txBody>
          <a:bodyPr/>
          <a:lstStyle/>
          <a:p>
            <a:r>
              <a:rPr lang="nb-NO"/>
              <a:t>Veivalg for klimapolitikken mot 2050</a:t>
            </a:r>
          </a:p>
          <a:p>
            <a:endParaRPr lang="nb-NO"/>
          </a:p>
        </p:txBody>
      </p:sp>
      <p:sp>
        <p:nvSpPr>
          <p:cNvPr id="6" name="Slide Number Placeholder 5">
            <a:extLst>
              <a:ext uri="{FF2B5EF4-FFF2-40B4-BE49-F238E27FC236}">
                <a16:creationId xmlns:a16="http://schemas.microsoft.com/office/drawing/2014/main" id="{944B8294-3861-86DD-640E-7C457EADC044}"/>
              </a:ext>
            </a:extLst>
          </p:cNvPr>
          <p:cNvSpPr>
            <a:spLocks noGrp="1"/>
          </p:cNvSpPr>
          <p:nvPr>
            <p:ph type="sldNum" sz="quarter" idx="4"/>
          </p:nvPr>
        </p:nvSpPr>
        <p:spPr/>
        <p:txBody>
          <a:bodyPr/>
          <a:lstStyle/>
          <a:p>
            <a:fld id="{95F1E0B8-9230-DE4A-938F-4470EB80AE6F}" type="slidenum">
              <a:rPr lang="nb-NO" smtClean="0"/>
              <a:pPr/>
              <a:t>1</a:t>
            </a:fld>
            <a:endParaRPr lang="nb-NO"/>
          </a:p>
        </p:txBody>
      </p:sp>
    </p:spTree>
    <p:extLst>
      <p:ext uri="{BB962C8B-B14F-4D97-AF65-F5344CB8AC3E}">
        <p14:creationId xmlns:p14="http://schemas.microsoft.com/office/powerpoint/2010/main" val="1162797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1FBB55-FE56-15A7-9B85-16967A93FD56}"/>
              </a:ext>
            </a:extLst>
          </p:cNvPr>
          <p:cNvSpPr>
            <a:spLocks noGrp="1"/>
          </p:cNvSpPr>
          <p:nvPr>
            <p:ph type="title"/>
          </p:nvPr>
        </p:nvSpPr>
        <p:spPr>
          <a:xfrm>
            <a:off x="199807" y="353860"/>
            <a:ext cx="1110095" cy="5075233"/>
          </a:xfrm>
        </p:spPr>
        <p:txBody>
          <a:bodyPr vert="vert270"/>
          <a:lstStyle/>
          <a:p>
            <a:r>
              <a:rPr lang="nb-NO" dirty="0"/>
              <a:t>Rapportens struktur</a:t>
            </a:r>
          </a:p>
        </p:txBody>
      </p:sp>
      <p:sp>
        <p:nvSpPr>
          <p:cNvPr id="5" name="Plassholder for dato 4">
            <a:extLst>
              <a:ext uri="{FF2B5EF4-FFF2-40B4-BE49-F238E27FC236}">
                <a16:creationId xmlns:a16="http://schemas.microsoft.com/office/drawing/2014/main" id="{7B46814B-6078-BEE0-CAEA-425ACF3FA3F6}"/>
              </a:ext>
            </a:extLst>
          </p:cNvPr>
          <p:cNvSpPr>
            <a:spLocks noGrp="1"/>
          </p:cNvSpPr>
          <p:nvPr>
            <p:ph type="dt" sz="half" idx="10"/>
          </p:nvPr>
        </p:nvSpPr>
        <p:spPr/>
        <p:txBody>
          <a:bodyPr/>
          <a:lstStyle/>
          <a:p>
            <a:fld id="{465A0959-A442-46FB-815E-D5F397DAF129}" type="datetime1">
              <a:rPr lang="nb-NO" smtClean="0"/>
              <a:t>15.04.2024</a:t>
            </a:fld>
            <a:endParaRPr lang="nb-NO"/>
          </a:p>
        </p:txBody>
      </p:sp>
      <p:sp>
        <p:nvSpPr>
          <p:cNvPr id="6" name="Plassholder for bunntekst 5">
            <a:extLst>
              <a:ext uri="{FF2B5EF4-FFF2-40B4-BE49-F238E27FC236}">
                <a16:creationId xmlns:a16="http://schemas.microsoft.com/office/drawing/2014/main" id="{60BDE757-048A-FA89-0A83-DD65F2B12C80}"/>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A0DDC50C-C2F0-829F-962F-329F3F92081E}"/>
              </a:ext>
            </a:extLst>
          </p:cNvPr>
          <p:cNvSpPr>
            <a:spLocks noGrp="1"/>
          </p:cNvSpPr>
          <p:nvPr>
            <p:ph type="sldNum" sz="quarter" idx="12"/>
          </p:nvPr>
        </p:nvSpPr>
        <p:spPr/>
        <p:txBody>
          <a:bodyPr/>
          <a:lstStyle/>
          <a:p>
            <a:fld id="{95F1E0B8-9230-DE4A-938F-4470EB80AE6F}" type="slidenum">
              <a:rPr lang="nb-NO" smtClean="0"/>
              <a:t>2</a:t>
            </a:fld>
            <a:endParaRPr lang="nb-NO"/>
          </a:p>
        </p:txBody>
      </p:sp>
      <p:pic>
        <p:nvPicPr>
          <p:cNvPr id="8" name="Picture 5" descr="A diagram of a chart&#10;&#10;Description automatically generated with medium confidence">
            <a:extLst>
              <a:ext uri="{FF2B5EF4-FFF2-40B4-BE49-F238E27FC236}">
                <a16:creationId xmlns:a16="http://schemas.microsoft.com/office/drawing/2014/main" id="{05B283BF-B3DA-91E5-10E2-88CE05F87927}"/>
              </a:ext>
            </a:extLst>
          </p:cNvPr>
          <p:cNvPicPr>
            <a:picLocks noGrp="1" noChangeAspect="1"/>
          </p:cNvPicPr>
          <p:nvPr>
            <p:ph idx="1"/>
          </p:nvPr>
        </p:nvPicPr>
        <p:blipFill>
          <a:blip r:embed="rId3"/>
          <a:stretch>
            <a:fillRect/>
          </a:stretch>
        </p:blipFill>
        <p:spPr>
          <a:xfrm>
            <a:off x="1567173" y="352275"/>
            <a:ext cx="2894468" cy="5821430"/>
          </a:xfrm>
          <a:prstGeom prst="rect">
            <a:avLst/>
          </a:prstGeom>
        </p:spPr>
      </p:pic>
      <p:sp>
        <p:nvSpPr>
          <p:cNvPr id="4" name="Plassholder for tekst 3">
            <a:extLst>
              <a:ext uri="{FF2B5EF4-FFF2-40B4-BE49-F238E27FC236}">
                <a16:creationId xmlns:a16="http://schemas.microsoft.com/office/drawing/2014/main" id="{A2E84C98-C34A-85D9-EACF-B04B13BF4982}"/>
              </a:ext>
            </a:extLst>
          </p:cNvPr>
          <p:cNvSpPr txBox="1">
            <a:spLocks/>
          </p:cNvSpPr>
          <p:nvPr/>
        </p:nvSpPr>
        <p:spPr>
          <a:xfrm>
            <a:off x="7503451" y="4344228"/>
            <a:ext cx="3886200" cy="97346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nb-NO"/>
          </a:p>
        </p:txBody>
      </p:sp>
      <p:sp>
        <p:nvSpPr>
          <p:cNvPr id="9" name="Plassholder for tekst 3">
            <a:extLst>
              <a:ext uri="{FF2B5EF4-FFF2-40B4-BE49-F238E27FC236}">
                <a16:creationId xmlns:a16="http://schemas.microsoft.com/office/drawing/2014/main" id="{DD3C0FCE-260A-9746-8BAA-F882AD8D4541}"/>
              </a:ext>
            </a:extLst>
          </p:cNvPr>
          <p:cNvSpPr txBox="1">
            <a:spLocks/>
          </p:cNvSpPr>
          <p:nvPr/>
        </p:nvSpPr>
        <p:spPr>
          <a:xfrm>
            <a:off x="4198937" y="4184462"/>
            <a:ext cx="3886200" cy="45136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nb-NO"/>
          </a:p>
        </p:txBody>
      </p:sp>
      <p:grpSp>
        <p:nvGrpSpPr>
          <p:cNvPr id="20" name="Gruppe 19">
            <a:extLst>
              <a:ext uri="{FF2B5EF4-FFF2-40B4-BE49-F238E27FC236}">
                <a16:creationId xmlns:a16="http://schemas.microsoft.com/office/drawing/2014/main" id="{5662F819-D221-00EE-9308-8977850CD3A7}"/>
              </a:ext>
            </a:extLst>
          </p:cNvPr>
          <p:cNvGrpSpPr/>
          <p:nvPr/>
        </p:nvGrpSpPr>
        <p:grpSpPr>
          <a:xfrm>
            <a:off x="4650715" y="460842"/>
            <a:ext cx="6078245" cy="923330"/>
            <a:chOff x="4650715" y="460842"/>
            <a:chExt cx="6078245" cy="923330"/>
          </a:xfrm>
        </p:grpSpPr>
        <p:sp>
          <p:nvSpPr>
            <p:cNvPr id="10" name="Pil høyre 9">
              <a:extLst>
                <a:ext uri="{FF2B5EF4-FFF2-40B4-BE49-F238E27FC236}">
                  <a16:creationId xmlns:a16="http://schemas.microsoft.com/office/drawing/2014/main" id="{66AEE522-0DC2-A6A0-83D1-4E23CA0047C5}"/>
                </a:ext>
              </a:extLst>
            </p:cNvPr>
            <p:cNvSpPr/>
            <p:nvPr/>
          </p:nvSpPr>
          <p:spPr>
            <a:xfrm>
              <a:off x="4650715" y="545738"/>
              <a:ext cx="1125921" cy="589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295DA48A-B996-A3CD-6852-8CDF6B360775}"/>
                </a:ext>
              </a:extLst>
            </p:cNvPr>
            <p:cNvSpPr txBox="1"/>
            <p:nvPr/>
          </p:nvSpPr>
          <p:spPr>
            <a:xfrm>
              <a:off x="6096000" y="460842"/>
              <a:ext cx="4632960" cy="923330"/>
            </a:xfrm>
            <a:prstGeom prst="rect">
              <a:avLst/>
            </a:prstGeom>
            <a:noFill/>
          </p:spPr>
          <p:txBody>
            <a:bodyPr wrap="square" rtlCol="0">
              <a:spAutoFit/>
            </a:bodyPr>
            <a:lstStyle/>
            <a:p>
              <a:r>
                <a:rPr lang="nb-NO" sz="1800" i="1" dirty="0"/>
                <a:t>Ambisjonene</a:t>
              </a:r>
              <a:r>
                <a:rPr lang="nb-NO" sz="1800" dirty="0"/>
                <a:t> i klimapolitikken </a:t>
              </a:r>
              <a:r>
                <a:rPr lang="nb-NO" dirty="0"/>
                <a:t>må tydeliggjøres:</a:t>
              </a:r>
            </a:p>
            <a:p>
              <a:r>
                <a:rPr lang="nb-NO" sz="1800" dirty="0"/>
                <a:t>Vi skal kutte norske utslipp med 90-95 prosent innen 2050 – det er mulig, men krevende</a:t>
              </a:r>
              <a:endParaRPr lang="nb-NO" dirty="0"/>
            </a:p>
          </p:txBody>
        </p:sp>
      </p:grpSp>
      <p:grpSp>
        <p:nvGrpSpPr>
          <p:cNvPr id="21" name="Gruppe 20">
            <a:extLst>
              <a:ext uri="{FF2B5EF4-FFF2-40B4-BE49-F238E27FC236}">
                <a16:creationId xmlns:a16="http://schemas.microsoft.com/office/drawing/2014/main" id="{B8E78AF9-776F-7C8E-F82F-1BD7B573D8EF}"/>
              </a:ext>
            </a:extLst>
          </p:cNvPr>
          <p:cNvGrpSpPr/>
          <p:nvPr/>
        </p:nvGrpSpPr>
        <p:grpSpPr>
          <a:xfrm>
            <a:off x="4654518" y="2271104"/>
            <a:ext cx="6424226" cy="1200329"/>
            <a:chOff x="4654518" y="2271104"/>
            <a:chExt cx="6424226" cy="1200329"/>
          </a:xfrm>
        </p:grpSpPr>
        <p:sp>
          <p:nvSpPr>
            <p:cNvPr id="11" name="Pil høyre 10">
              <a:extLst>
                <a:ext uri="{FF2B5EF4-FFF2-40B4-BE49-F238E27FC236}">
                  <a16:creationId xmlns:a16="http://schemas.microsoft.com/office/drawing/2014/main" id="{289B6285-C04B-18AE-C923-F7986A032239}"/>
                </a:ext>
              </a:extLst>
            </p:cNvPr>
            <p:cNvSpPr/>
            <p:nvPr/>
          </p:nvSpPr>
          <p:spPr>
            <a:xfrm>
              <a:off x="4654518" y="2424279"/>
              <a:ext cx="1125921" cy="589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57A78ED-71C2-CF76-38A5-4B38E5AD4A80}"/>
                </a:ext>
              </a:extLst>
            </p:cNvPr>
            <p:cNvSpPr txBox="1"/>
            <p:nvPr/>
          </p:nvSpPr>
          <p:spPr>
            <a:xfrm>
              <a:off x="6102830" y="2271104"/>
              <a:ext cx="4975914" cy="1200329"/>
            </a:xfrm>
            <a:prstGeom prst="rect">
              <a:avLst/>
            </a:prstGeom>
            <a:noFill/>
          </p:spPr>
          <p:txBody>
            <a:bodyPr wrap="none" rtlCol="0">
              <a:spAutoFit/>
            </a:bodyPr>
            <a:lstStyle/>
            <a:p>
              <a:r>
                <a:rPr lang="nb-NO" sz="1800" dirty="0"/>
                <a:t>Tenke </a:t>
              </a:r>
              <a:r>
                <a:rPr lang="nb-NO" sz="1800" i="1" dirty="0"/>
                <a:t>lengre</a:t>
              </a:r>
              <a:r>
                <a:rPr lang="nb-NO" sz="1800" dirty="0"/>
                <a:t> og </a:t>
              </a:r>
              <a:r>
                <a:rPr lang="nb-NO" sz="1800" i="1" dirty="0"/>
                <a:t>bredere</a:t>
              </a:r>
              <a:r>
                <a:rPr lang="nb-NO" sz="1800" dirty="0"/>
                <a:t> i alle sektorer</a:t>
              </a:r>
            </a:p>
            <a:p>
              <a:pPr marL="285750" indent="-285750">
                <a:buFont typeface="Arial" panose="020B0604020202020204" pitchFamily="34" charset="0"/>
                <a:buChar char="•"/>
              </a:pPr>
              <a:r>
                <a:rPr lang="nb-NO" dirty="0"/>
                <a:t>Klimapolitikken må være forankret i 2050-målet</a:t>
              </a:r>
            </a:p>
            <a:p>
              <a:pPr marL="285750" indent="-285750">
                <a:buFont typeface="Arial" panose="020B0604020202020204" pitchFamily="34" charset="0"/>
                <a:buChar char="•"/>
              </a:pPr>
              <a:r>
                <a:rPr lang="nb-NO" dirty="0"/>
                <a:t>Alle ressurser vi trenger for omstilling er </a:t>
              </a:r>
              <a:r>
                <a:rPr lang="nb-NO" sz="1800" dirty="0"/>
                <a:t>knappe</a:t>
              </a:r>
            </a:p>
            <a:p>
              <a:pPr marL="285750" indent="-285750">
                <a:buFont typeface="Arial" panose="020B0604020202020204" pitchFamily="34" charset="0"/>
                <a:buChar char="•"/>
              </a:pPr>
              <a:r>
                <a:rPr lang="nb-NO" dirty="0"/>
                <a:t>Ta hensyn til effekter utenfor Norge</a:t>
              </a:r>
              <a:endParaRPr lang="nb-NO" sz="1800" dirty="0"/>
            </a:p>
          </p:txBody>
        </p:sp>
      </p:grpSp>
      <p:grpSp>
        <p:nvGrpSpPr>
          <p:cNvPr id="22" name="Gruppe 21">
            <a:extLst>
              <a:ext uri="{FF2B5EF4-FFF2-40B4-BE49-F238E27FC236}">
                <a16:creationId xmlns:a16="http://schemas.microsoft.com/office/drawing/2014/main" id="{7BB7E1C5-DD08-9DC1-C4F8-999BE06281A8}"/>
              </a:ext>
            </a:extLst>
          </p:cNvPr>
          <p:cNvGrpSpPr/>
          <p:nvPr/>
        </p:nvGrpSpPr>
        <p:grpSpPr>
          <a:xfrm>
            <a:off x="4681610" y="4021062"/>
            <a:ext cx="6708041" cy="923330"/>
            <a:chOff x="4681610" y="4021062"/>
            <a:chExt cx="6708041" cy="923330"/>
          </a:xfrm>
        </p:grpSpPr>
        <p:sp>
          <p:nvSpPr>
            <p:cNvPr id="12" name="Pil høyre 11">
              <a:extLst>
                <a:ext uri="{FF2B5EF4-FFF2-40B4-BE49-F238E27FC236}">
                  <a16:creationId xmlns:a16="http://schemas.microsoft.com/office/drawing/2014/main" id="{737CA502-1673-80CF-7C74-90A2ABE6CB9E}"/>
                </a:ext>
              </a:extLst>
            </p:cNvPr>
            <p:cNvSpPr/>
            <p:nvPr/>
          </p:nvSpPr>
          <p:spPr>
            <a:xfrm>
              <a:off x="4681610" y="4049588"/>
              <a:ext cx="1125921" cy="589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5F1E3FDA-D14C-5FCD-267B-F85B5A374C4A}"/>
                </a:ext>
              </a:extLst>
            </p:cNvPr>
            <p:cNvSpPr txBox="1"/>
            <p:nvPr/>
          </p:nvSpPr>
          <p:spPr>
            <a:xfrm>
              <a:off x="6207525" y="4021062"/>
              <a:ext cx="5182126" cy="923330"/>
            </a:xfrm>
            <a:prstGeom prst="rect">
              <a:avLst/>
            </a:prstGeom>
            <a:noFill/>
          </p:spPr>
          <p:txBody>
            <a:bodyPr wrap="square" rtlCol="0">
              <a:spAutoFit/>
            </a:bodyPr>
            <a:lstStyle/>
            <a:p>
              <a:r>
                <a:rPr lang="nb-NO" sz="1800" dirty="0"/>
                <a:t>Det finnes ikke én vei fordi det ikke finnes ett lavutslippssamfunn. </a:t>
              </a:r>
              <a:r>
                <a:rPr lang="nb-NO" dirty="0"/>
                <a:t>P</a:t>
              </a:r>
              <a:r>
                <a:rPr lang="nb-NO" sz="1800" dirty="0"/>
                <a:t>olitikken må </a:t>
              </a:r>
              <a:r>
                <a:rPr lang="nb-NO" sz="1800" i="1" dirty="0"/>
                <a:t>prioritere og velge </a:t>
              </a:r>
              <a:r>
                <a:rPr lang="nb-NO" sz="1800" dirty="0"/>
                <a:t>virkemidler som gir en effektiv omstilling</a:t>
              </a:r>
            </a:p>
          </p:txBody>
        </p:sp>
      </p:grpSp>
      <p:grpSp>
        <p:nvGrpSpPr>
          <p:cNvPr id="23" name="Gruppe 22">
            <a:extLst>
              <a:ext uri="{FF2B5EF4-FFF2-40B4-BE49-F238E27FC236}">
                <a16:creationId xmlns:a16="http://schemas.microsoft.com/office/drawing/2014/main" id="{554BF51B-DC36-68FE-1625-968DF8DFAFBE}"/>
              </a:ext>
            </a:extLst>
          </p:cNvPr>
          <p:cNvGrpSpPr/>
          <p:nvPr/>
        </p:nvGrpSpPr>
        <p:grpSpPr>
          <a:xfrm>
            <a:off x="4705961" y="5289162"/>
            <a:ext cx="6572165" cy="646331"/>
            <a:chOff x="4705961" y="5289162"/>
            <a:chExt cx="6572165" cy="646331"/>
          </a:xfrm>
        </p:grpSpPr>
        <p:sp>
          <p:nvSpPr>
            <p:cNvPr id="13" name="Pil høyre 12">
              <a:extLst>
                <a:ext uri="{FF2B5EF4-FFF2-40B4-BE49-F238E27FC236}">
                  <a16:creationId xmlns:a16="http://schemas.microsoft.com/office/drawing/2014/main" id="{B5D75E47-726E-34F9-6429-E0EF48D80870}"/>
                </a:ext>
              </a:extLst>
            </p:cNvPr>
            <p:cNvSpPr/>
            <p:nvPr/>
          </p:nvSpPr>
          <p:spPr>
            <a:xfrm>
              <a:off x="4705961" y="5317688"/>
              <a:ext cx="1125921" cy="589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7EE6A3EE-BC67-E51F-7CA7-B87E664D75BB}"/>
                </a:ext>
              </a:extLst>
            </p:cNvPr>
            <p:cNvSpPr txBox="1"/>
            <p:nvPr/>
          </p:nvSpPr>
          <p:spPr>
            <a:xfrm>
              <a:off x="6096000" y="5289162"/>
              <a:ext cx="5182126" cy="646331"/>
            </a:xfrm>
            <a:prstGeom prst="rect">
              <a:avLst/>
            </a:prstGeom>
            <a:noFill/>
          </p:spPr>
          <p:txBody>
            <a:bodyPr wrap="square" rtlCol="0">
              <a:spAutoFit/>
            </a:bodyPr>
            <a:lstStyle/>
            <a:p>
              <a:r>
                <a:rPr lang="nb-NO" sz="1800" dirty="0"/>
                <a:t>Tenke mer </a:t>
              </a:r>
              <a:r>
                <a:rPr lang="nb-NO" sz="1800" i="1" dirty="0"/>
                <a:t>systematisk – </a:t>
              </a:r>
              <a:r>
                <a:rPr lang="nb-NO" dirty="0"/>
                <a:t>klima inn i planlegging og beslutninger</a:t>
              </a:r>
              <a:endParaRPr lang="nb-NO" sz="1800" dirty="0"/>
            </a:p>
          </p:txBody>
        </p:sp>
      </p:grpSp>
    </p:spTree>
    <p:extLst>
      <p:ext uri="{BB962C8B-B14F-4D97-AF65-F5344CB8AC3E}">
        <p14:creationId xmlns:p14="http://schemas.microsoft.com/office/powerpoint/2010/main" val="384472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6224B8AC-44A0-BABC-8F57-705BD561AD02}"/>
              </a:ext>
            </a:extLst>
          </p:cNvPr>
          <p:cNvSpPr>
            <a:spLocks noGrp="1"/>
          </p:cNvSpPr>
          <p:nvPr>
            <p:ph type="title"/>
          </p:nvPr>
        </p:nvSpPr>
        <p:spPr>
          <a:xfrm>
            <a:off x="587679" y="319170"/>
            <a:ext cx="10515600" cy="1209840"/>
          </a:xfrm>
        </p:spPr>
        <p:txBody>
          <a:bodyPr/>
          <a:lstStyle/>
          <a:p>
            <a:r>
              <a:rPr lang="nb-NO"/>
              <a:t>Klimagassutslipp i Norge </a:t>
            </a:r>
          </a:p>
        </p:txBody>
      </p:sp>
      <p:sp>
        <p:nvSpPr>
          <p:cNvPr id="5" name="Plassholder for dato 4">
            <a:extLst>
              <a:ext uri="{FF2B5EF4-FFF2-40B4-BE49-F238E27FC236}">
                <a16:creationId xmlns:a16="http://schemas.microsoft.com/office/drawing/2014/main" id="{D9D7DCB9-6157-0C4B-3FB0-1F52C6A101B9}"/>
              </a:ext>
            </a:extLst>
          </p:cNvPr>
          <p:cNvSpPr>
            <a:spLocks noGrp="1"/>
          </p:cNvSpPr>
          <p:nvPr>
            <p:ph type="dt" sz="half" idx="10"/>
          </p:nvPr>
        </p:nvSpPr>
        <p:spPr/>
        <p:txBody>
          <a:bodyPr/>
          <a:lstStyle/>
          <a:p>
            <a:fld id="{D1F6D54C-D4DC-4865-BFF6-F9DDFFED5FB4}" type="datetime1">
              <a:rPr lang="nb-NO" smtClean="0"/>
              <a:t>15.04.2024</a:t>
            </a:fld>
            <a:endParaRPr lang="nb-NO"/>
          </a:p>
        </p:txBody>
      </p:sp>
      <p:sp>
        <p:nvSpPr>
          <p:cNvPr id="6" name="Plassholder for bunntekst 5">
            <a:extLst>
              <a:ext uri="{FF2B5EF4-FFF2-40B4-BE49-F238E27FC236}">
                <a16:creationId xmlns:a16="http://schemas.microsoft.com/office/drawing/2014/main" id="{F6ECDF5C-030E-3356-7831-28C6B458E8DC}"/>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38F9EB8D-4C5E-F2F3-E0D2-F6CC6BFF8098}"/>
              </a:ext>
            </a:extLst>
          </p:cNvPr>
          <p:cNvSpPr>
            <a:spLocks noGrp="1"/>
          </p:cNvSpPr>
          <p:nvPr>
            <p:ph type="sldNum" sz="quarter" idx="12"/>
          </p:nvPr>
        </p:nvSpPr>
        <p:spPr/>
        <p:txBody>
          <a:bodyPr/>
          <a:lstStyle/>
          <a:p>
            <a:fld id="{95F1E0B8-9230-DE4A-938F-4470EB80AE6F}" type="slidenum">
              <a:rPr lang="nb-NO" smtClean="0"/>
              <a:t>3</a:t>
            </a:fld>
            <a:endParaRPr lang="nb-NO"/>
          </a:p>
        </p:txBody>
      </p:sp>
      <p:pic>
        <p:nvPicPr>
          <p:cNvPr id="11" name="Picture 13" descr="A line drawn on a black background&#10;&#10;Description automatically generated">
            <a:extLst>
              <a:ext uri="{FF2B5EF4-FFF2-40B4-BE49-F238E27FC236}">
                <a16:creationId xmlns:a16="http://schemas.microsoft.com/office/drawing/2014/main" id="{3062A325-4459-F2FA-30CB-4375D8D6319C}"/>
              </a:ext>
            </a:extLst>
          </p:cNvPr>
          <p:cNvPicPr>
            <a:picLocks noGrp="1" noChangeAspect="1"/>
          </p:cNvPicPr>
          <p:nvPr>
            <p:ph sz="half" idx="1"/>
          </p:nvPr>
        </p:nvPicPr>
        <p:blipFill>
          <a:blip r:embed="rId2"/>
          <a:stretch>
            <a:fillRect/>
          </a:stretch>
        </p:blipFill>
        <p:spPr>
          <a:xfrm>
            <a:off x="838200" y="2120593"/>
            <a:ext cx="5181600" cy="3353414"/>
          </a:xfrm>
          <a:prstGeom prst="rect">
            <a:avLst/>
          </a:prstGeom>
        </p:spPr>
      </p:pic>
      <p:pic>
        <p:nvPicPr>
          <p:cNvPr id="12" name="Picture 5" descr="A graph of a graph on a black background&#10;&#10;Description automatically generated">
            <a:extLst>
              <a:ext uri="{FF2B5EF4-FFF2-40B4-BE49-F238E27FC236}">
                <a16:creationId xmlns:a16="http://schemas.microsoft.com/office/drawing/2014/main" id="{65773D4F-87F3-B574-EC5F-CB2DF7985144}"/>
              </a:ext>
            </a:extLst>
          </p:cNvPr>
          <p:cNvPicPr>
            <a:picLocks noGrp="1" noChangeAspect="1"/>
          </p:cNvPicPr>
          <p:nvPr>
            <p:ph sz="half" idx="2"/>
          </p:nvPr>
        </p:nvPicPr>
        <p:blipFill>
          <a:blip r:embed="rId3"/>
          <a:stretch>
            <a:fillRect/>
          </a:stretch>
        </p:blipFill>
        <p:spPr>
          <a:xfrm>
            <a:off x="6594266" y="1825625"/>
            <a:ext cx="4337467" cy="3943350"/>
          </a:xfrm>
          <a:prstGeom prst="rect">
            <a:avLst/>
          </a:prstGeom>
        </p:spPr>
      </p:pic>
    </p:spTree>
    <p:extLst>
      <p:ext uri="{BB962C8B-B14F-4D97-AF65-F5344CB8AC3E}">
        <p14:creationId xmlns:p14="http://schemas.microsoft.com/office/powerpoint/2010/main" val="2663826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856F30-3C46-7B37-D60C-2958274474F5}"/>
              </a:ext>
            </a:extLst>
          </p:cNvPr>
          <p:cNvSpPr>
            <a:spLocks noGrp="1"/>
          </p:cNvSpPr>
          <p:nvPr>
            <p:ph type="title"/>
          </p:nvPr>
        </p:nvSpPr>
        <p:spPr>
          <a:xfrm>
            <a:off x="545224" y="279007"/>
            <a:ext cx="10515600" cy="1209840"/>
          </a:xfrm>
        </p:spPr>
        <p:txBody>
          <a:bodyPr/>
          <a:lstStyle/>
          <a:p>
            <a:r>
              <a:rPr lang="nb-NO"/>
              <a:t>Ambisjoner for 2050</a:t>
            </a:r>
          </a:p>
        </p:txBody>
      </p:sp>
      <p:sp>
        <p:nvSpPr>
          <p:cNvPr id="4" name="Plassholder for tekst 3">
            <a:extLst>
              <a:ext uri="{FF2B5EF4-FFF2-40B4-BE49-F238E27FC236}">
                <a16:creationId xmlns:a16="http://schemas.microsoft.com/office/drawing/2014/main" id="{7A23B85F-9146-D816-4E0C-93D5F8B85DE5}"/>
              </a:ext>
            </a:extLst>
          </p:cNvPr>
          <p:cNvSpPr>
            <a:spLocks noGrp="1"/>
          </p:cNvSpPr>
          <p:nvPr>
            <p:ph sz="half" idx="2"/>
          </p:nvPr>
        </p:nvSpPr>
        <p:spPr>
          <a:xfrm>
            <a:off x="6388978" y="1548302"/>
            <a:ext cx="5398376" cy="3943350"/>
          </a:xfrm>
        </p:spPr>
        <p:txBody>
          <a:bodyPr>
            <a:normAutofit/>
          </a:bodyPr>
          <a:lstStyle/>
          <a:p>
            <a:pPr marL="342900" indent="-342900">
              <a:buFont typeface="Arial" panose="020B0604020202020204" pitchFamily="34" charset="0"/>
              <a:buChar char="•"/>
            </a:pPr>
            <a:r>
              <a:rPr lang="nb-NO" sz="2400" dirty="0">
                <a:cs typeface="Calibri" panose="020F0502020204030204"/>
              </a:rPr>
              <a:t>Utvalget foreslår presisering av målet i klimaloven</a:t>
            </a:r>
          </a:p>
          <a:p>
            <a:pPr marL="742950" lvl="1" indent="-285750">
              <a:buFont typeface="Arial" panose="020B0604020202020204" pitchFamily="34" charset="0"/>
              <a:buChar char="•"/>
            </a:pPr>
            <a:r>
              <a:rPr lang="nb-NO" sz="1800" dirty="0">
                <a:cs typeface="Calibri" panose="020F0502020204030204"/>
              </a:rPr>
              <a:t>Tydelig mål for norske territorielle utslipp</a:t>
            </a:r>
          </a:p>
          <a:p>
            <a:pPr marL="742950" lvl="1" indent="-285750">
              <a:buFont typeface="Arial" panose="020B0604020202020204" pitchFamily="34" charset="0"/>
              <a:buChar char="•"/>
            </a:pPr>
            <a:r>
              <a:rPr lang="nb-NO" sz="1800" dirty="0">
                <a:cs typeface="Calibri" panose="020F0502020204030204"/>
              </a:rPr>
              <a:t>Drøfting av bruk av fleksibilitet (kvoter)</a:t>
            </a:r>
          </a:p>
          <a:p>
            <a:pPr marL="742950" lvl="1" indent="-285750">
              <a:buFont typeface="Arial" panose="020B0604020202020204" pitchFamily="34" charset="0"/>
              <a:buChar char="•"/>
            </a:pPr>
            <a:r>
              <a:rPr lang="nb-NO" sz="1800" dirty="0">
                <a:cs typeface="Calibri" panose="020F0502020204030204"/>
              </a:rPr>
              <a:t>Egne mål for henholdsvis utslipp og opptak i sektoren for skog- og arealbruk</a:t>
            </a:r>
          </a:p>
          <a:p>
            <a:pPr marL="342900" indent="-342900">
              <a:buFont typeface="Arial" panose="020B0604020202020204" pitchFamily="34" charset="0"/>
              <a:buChar char="•"/>
            </a:pPr>
            <a:r>
              <a:rPr lang="nb-NO" sz="2400" dirty="0">
                <a:cs typeface="Calibri" panose="020F0502020204030204"/>
              </a:rPr>
              <a:t>Eget mål for forbruk</a:t>
            </a:r>
          </a:p>
          <a:p>
            <a:pPr marL="342900" indent="-342900">
              <a:buFont typeface="Arial" panose="020B0604020202020204" pitchFamily="34" charset="0"/>
              <a:buChar char="•"/>
            </a:pPr>
            <a:r>
              <a:rPr lang="nb-NO" sz="2400" dirty="0">
                <a:cs typeface="Calibri" panose="020F0502020204030204"/>
              </a:rPr>
              <a:t>Økt internasjonal innsats, klimafinansiering</a:t>
            </a:r>
          </a:p>
          <a:p>
            <a:endParaRPr lang="nb-NO" sz="3200" dirty="0"/>
          </a:p>
        </p:txBody>
      </p:sp>
      <p:sp>
        <p:nvSpPr>
          <p:cNvPr id="5" name="Plassholder for dato 4">
            <a:extLst>
              <a:ext uri="{FF2B5EF4-FFF2-40B4-BE49-F238E27FC236}">
                <a16:creationId xmlns:a16="http://schemas.microsoft.com/office/drawing/2014/main" id="{4FE639A2-138E-990C-62B5-2E3C5988DBAD}"/>
              </a:ext>
            </a:extLst>
          </p:cNvPr>
          <p:cNvSpPr>
            <a:spLocks noGrp="1"/>
          </p:cNvSpPr>
          <p:nvPr>
            <p:ph type="dt" sz="half" idx="10"/>
          </p:nvPr>
        </p:nvSpPr>
        <p:spPr/>
        <p:txBody>
          <a:bodyPr/>
          <a:lstStyle/>
          <a:p>
            <a:fld id="{7A565B62-B6E8-45B1-813E-3DB9719FED20}" type="datetime1">
              <a:rPr lang="nb-NO" smtClean="0"/>
              <a:t>15.04.2024</a:t>
            </a:fld>
            <a:endParaRPr lang="nb-NO"/>
          </a:p>
        </p:txBody>
      </p:sp>
      <p:sp>
        <p:nvSpPr>
          <p:cNvPr id="6" name="Plassholder for bunntekst 5">
            <a:extLst>
              <a:ext uri="{FF2B5EF4-FFF2-40B4-BE49-F238E27FC236}">
                <a16:creationId xmlns:a16="http://schemas.microsoft.com/office/drawing/2014/main" id="{9BB45A14-5332-9CC2-12C1-31F4DFC83157}"/>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0C67FE8F-22F8-2BB0-90CD-AE2156B5C67E}"/>
              </a:ext>
            </a:extLst>
          </p:cNvPr>
          <p:cNvSpPr>
            <a:spLocks noGrp="1"/>
          </p:cNvSpPr>
          <p:nvPr>
            <p:ph type="sldNum" sz="quarter" idx="12"/>
          </p:nvPr>
        </p:nvSpPr>
        <p:spPr/>
        <p:txBody>
          <a:bodyPr/>
          <a:lstStyle/>
          <a:p>
            <a:fld id="{95F1E0B8-9230-DE4A-938F-4470EB80AE6F}" type="slidenum">
              <a:rPr lang="nb-NO" smtClean="0"/>
              <a:t>4</a:t>
            </a:fld>
            <a:endParaRPr lang="nb-NO"/>
          </a:p>
        </p:txBody>
      </p:sp>
      <p:pic>
        <p:nvPicPr>
          <p:cNvPr id="10" name="Picture 7" descr="A balloon with a diagram of a city and a plane&#10;&#10;Description automatically generated with medium confidence">
            <a:extLst>
              <a:ext uri="{FF2B5EF4-FFF2-40B4-BE49-F238E27FC236}">
                <a16:creationId xmlns:a16="http://schemas.microsoft.com/office/drawing/2014/main" id="{54D7BF9C-91F6-D507-1C93-D086CD8428E3}"/>
              </a:ext>
            </a:extLst>
          </p:cNvPr>
          <p:cNvPicPr>
            <a:picLocks noChangeAspect="1"/>
          </p:cNvPicPr>
          <p:nvPr/>
        </p:nvPicPr>
        <p:blipFill>
          <a:blip r:embed="rId3"/>
          <a:stretch>
            <a:fillRect/>
          </a:stretch>
        </p:blipFill>
        <p:spPr>
          <a:xfrm>
            <a:off x="621424" y="1825625"/>
            <a:ext cx="5181600" cy="3543528"/>
          </a:xfrm>
          <a:prstGeom prst="rect">
            <a:avLst/>
          </a:prstGeom>
        </p:spPr>
      </p:pic>
    </p:spTree>
    <p:extLst>
      <p:ext uri="{BB962C8B-B14F-4D97-AF65-F5344CB8AC3E}">
        <p14:creationId xmlns:p14="http://schemas.microsoft.com/office/powerpoint/2010/main" val="3469847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0224A3FD-23A2-0F92-DA5C-DE3BB2432D5B}"/>
              </a:ext>
            </a:extLst>
          </p:cNvPr>
          <p:cNvSpPr>
            <a:spLocks noGrp="1"/>
          </p:cNvSpPr>
          <p:nvPr>
            <p:ph type="title"/>
          </p:nvPr>
        </p:nvSpPr>
        <p:spPr>
          <a:xfrm>
            <a:off x="669148" y="238749"/>
            <a:ext cx="9999846" cy="1209840"/>
          </a:xfrm>
        </p:spPr>
        <p:txBody>
          <a:bodyPr>
            <a:normAutofit/>
          </a:bodyPr>
          <a:lstStyle/>
          <a:p>
            <a:r>
              <a:rPr lang="nb-NO"/>
              <a:t>Teknisk analyse – utslipp i 2050</a:t>
            </a:r>
          </a:p>
        </p:txBody>
      </p:sp>
      <p:sp>
        <p:nvSpPr>
          <p:cNvPr id="5" name="Plassholder for dato 4">
            <a:extLst>
              <a:ext uri="{FF2B5EF4-FFF2-40B4-BE49-F238E27FC236}">
                <a16:creationId xmlns:a16="http://schemas.microsoft.com/office/drawing/2014/main" id="{771D9518-FEFD-6CD2-E9DD-004C074C7233}"/>
              </a:ext>
            </a:extLst>
          </p:cNvPr>
          <p:cNvSpPr>
            <a:spLocks noGrp="1"/>
          </p:cNvSpPr>
          <p:nvPr>
            <p:ph type="dt" sz="half" idx="10"/>
          </p:nvPr>
        </p:nvSpPr>
        <p:spPr/>
        <p:txBody>
          <a:bodyPr/>
          <a:lstStyle/>
          <a:p>
            <a:fld id="{3B3EB21A-E4C2-46CE-93F5-CF51D1D4D12A}" type="datetime1">
              <a:rPr lang="nb-NO" smtClean="0"/>
              <a:t>15.04.2024</a:t>
            </a:fld>
            <a:endParaRPr lang="nb-NO"/>
          </a:p>
        </p:txBody>
      </p:sp>
      <p:sp>
        <p:nvSpPr>
          <p:cNvPr id="6" name="Plassholder for bunntekst 5">
            <a:extLst>
              <a:ext uri="{FF2B5EF4-FFF2-40B4-BE49-F238E27FC236}">
                <a16:creationId xmlns:a16="http://schemas.microsoft.com/office/drawing/2014/main" id="{4DCDFFD7-F66D-0D92-1C1B-9045D8F515F5}"/>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678AD3AF-DA6C-D65B-314A-18FAC612A4B6}"/>
              </a:ext>
            </a:extLst>
          </p:cNvPr>
          <p:cNvSpPr>
            <a:spLocks noGrp="1"/>
          </p:cNvSpPr>
          <p:nvPr>
            <p:ph type="sldNum" sz="quarter" idx="12"/>
          </p:nvPr>
        </p:nvSpPr>
        <p:spPr/>
        <p:txBody>
          <a:bodyPr/>
          <a:lstStyle/>
          <a:p>
            <a:fld id="{95F1E0B8-9230-DE4A-938F-4470EB80AE6F}" type="slidenum">
              <a:rPr lang="nb-NO" smtClean="0"/>
              <a:t>5</a:t>
            </a:fld>
            <a:endParaRPr lang="nb-NO"/>
          </a:p>
        </p:txBody>
      </p:sp>
      <p:pic>
        <p:nvPicPr>
          <p:cNvPr id="9" name="Picture 7" descr="A graph of a graph&#10;&#10;Description automatically generated with medium confidence">
            <a:extLst>
              <a:ext uri="{FF2B5EF4-FFF2-40B4-BE49-F238E27FC236}">
                <a16:creationId xmlns:a16="http://schemas.microsoft.com/office/drawing/2014/main" id="{5B64678E-F272-96D5-0532-303F89E3D381}"/>
              </a:ext>
            </a:extLst>
          </p:cNvPr>
          <p:cNvPicPr>
            <a:picLocks noChangeAspect="1"/>
          </p:cNvPicPr>
          <p:nvPr/>
        </p:nvPicPr>
        <p:blipFill>
          <a:blip r:embed="rId3"/>
          <a:stretch>
            <a:fillRect/>
          </a:stretch>
        </p:blipFill>
        <p:spPr>
          <a:xfrm>
            <a:off x="6597041" y="1513434"/>
            <a:ext cx="4279956" cy="3831131"/>
          </a:xfrm>
          <a:prstGeom prst="rect">
            <a:avLst/>
          </a:prstGeom>
        </p:spPr>
      </p:pic>
      <p:sp>
        <p:nvSpPr>
          <p:cNvPr id="2" name="Plassholder for tekst 3">
            <a:extLst>
              <a:ext uri="{FF2B5EF4-FFF2-40B4-BE49-F238E27FC236}">
                <a16:creationId xmlns:a16="http://schemas.microsoft.com/office/drawing/2014/main" id="{A6ECF08D-D55E-06A2-AB20-7471963E5E1F}"/>
              </a:ext>
            </a:extLst>
          </p:cNvPr>
          <p:cNvSpPr txBox="1">
            <a:spLocks/>
          </p:cNvSpPr>
          <p:nvPr/>
        </p:nvSpPr>
        <p:spPr>
          <a:xfrm>
            <a:off x="532665" y="2313305"/>
            <a:ext cx="5181600" cy="39433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nb-NO" sz="2400" dirty="0">
                <a:cs typeface="Calibri" panose="020F0502020204030204"/>
              </a:rPr>
              <a:t>Ikke prognose eller anbefaling</a:t>
            </a:r>
          </a:p>
          <a:p>
            <a:pPr marL="342900" indent="-342900"/>
            <a:r>
              <a:rPr lang="nb-NO" sz="2400" dirty="0">
                <a:cs typeface="Calibri" panose="020F0502020204030204"/>
              </a:rPr>
              <a:t>Uten ressursbegrensninger </a:t>
            </a:r>
          </a:p>
          <a:p>
            <a:pPr marL="342900" indent="-342900"/>
            <a:r>
              <a:rPr lang="nb-NO" sz="2400" dirty="0">
                <a:cs typeface="Calibri" panose="020F0502020204030204"/>
              </a:rPr>
              <a:t>Ikke aktivitetsendring </a:t>
            </a:r>
          </a:p>
          <a:p>
            <a:pPr marL="342900" indent="-342900"/>
            <a:r>
              <a:rPr lang="nb-NO" sz="2400" dirty="0">
                <a:cs typeface="Calibri" panose="020F0502020204030204"/>
              </a:rPr>
              <a:t>Krevende utslippskutt for alle sektorer</a:t>
            </a:r>
          </a:p>
          <a:p>
            <a:endParaRPr lang="nb-NO" sz="3200" dirty="0"/>
          </a:p>
        </p:txBody>
      </p:sp>
    </p:spTree>
    <p:extLst>
      <p:ext uri="{BB962C8B-B14F-4D97-AF65-F5344CB8AC3E}">
        <p14:creationId xmlns:p14="http://schemas.microsoft.com/office/powerpoint/2010/main" val="347226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0224A3FD-23A2-0F92-DA5C-DE3BB2432D5B}"/>
              </a:ext>
            </a:extLst>
          </p:cNvPr>
          <p:cNvSpPr>
            <a:spLocks noGrp="1"/>
          </p:cNvSpPr>
          <p:nvPr>
            <p:ph type="title"/>
          </p:nvPr>
        </p:nvSpPr>
        <p:spPr>
          <a:xfrm>
            <a:off x="487471" y="340846"/>
            <a:ext cx="9999846" cy="1209840"/>
          </a:xfrm>
        </p:spPr>
        <p:txBody>
          <a:bodyPr>
            <a:normAutofit fontScale="90000"/>
          </a:bodyPr>
          <a:lstStyle/>
          <a:p>
            <a:r>
              <a:rPr lang="nb-NO"/>
              <a:t>Viktige veivalg – særlig petroleum og jordbruk</a:t>
            </a:r>
          </a:p>
        </p:txBody>
      </p:sp>
      <p:sp>
        <p:nvSpPr>
          <p:cNvPr id="5" name="Plassholder for dato 4">
            <a:extLst>
              <a:ext uri="{FF2B5EF4-FFF2-40B4-BE49-F238E27FC236}">
                <a16:creationId xmlns:a16="http://schemas.microsoft.com/office/drawing/2014/main" id="{771D9518-FEFD-6CD2-E9DD-004C074C7233}"/>
              </a:ext>
            </a:extLst>
          </p:cNvPr>
          <p:cNvSpPr>
            <a:spLocks noGrp="1"/>
          </p:cNvSpPr>
          <p:nvPr>
            <p:ph type="dt" sz="half" idx="10"/>
          </p:nvPr>
        </p:nvSpPr>
        <p:spPr/>
        <p:txBody>
          <a:bodyPr/>
          <a:lstStyle/>
          <a:p>
            <a:fld id="{3B3EB21A-E4C2-46CE-93F5-CF51D1D4D12A}" type="datetime1">
              <a:rPr lang="nb-NO" smtClean="0"/>
              <a:t>15.04.2024</a:t>
            </a:fld>
            <a:endParaRPr lang="nb-NO"/>
          </a:p>
        </p:txBody>
      </p:sp>
      <p:sp>
        <p:nvSpPr>
          <p:cNvPr id="6" name="Plassholder for bunntekst 5">
            <a:extLst>
              <a:ext uri="{FF2B5EF4-FFF2-40B4-BE49-F238E27FC236}">
                <a16:creationId xmlns:a16="http://schemas.microsoft.com/office/drawing/2014/main" id="{4DCDFFD7-F66D-0D92-1C1B-9045D8F515F5}"/>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678AD3AF-DA6C-D65B-314A-18FAC612A4B6}"/>
              </a:ext>
            </a:extLst>
          </p:cNvPr>
          <p:cNvSpPr>
            <a:spLocks noGrp="1"/>
          </p:cNvSpPr>
          <p:nvPr>
            <p:ph type="sldNum" sz="quarter" idx="12"/>
          </p:nvPr>
        </p:nvSpPr>
        <p:spPr/>
        <p:txBody>
          <a:bodyPr/>
          <a:lstStyle/>
          <a:p>
            <a:fld id="{95F1E0B8-9230-DE4A-938F-4470EB80AE6F}" type="slidenum">
              <a:rPr lang="nb-NO" smtClean="0"/>
              <a:t>6</a:t>
            </a:fld>
            <a:endParaRPr lang="nb-NO"/>
          </a:p>
        </p:txBody>
      </p:sp>
      <p:pic>
        <p:nvPicPr>
          <p:cNvPr id="11" name="Picture 6" descr="A screenshot of a computer&#10;&#10;Description automatically generated">
            <a:extLst>
              <a:ext uri="{FF2B5EF4-FFF2-40B4-BE49-F238E27FC236}">
                <a16:creationId xmlns:a16="http://schemas.microsoft.com/office/drawing/2014/main" id="{26FDD5CA-253D-81BC-9D1C-8C0A6B12A46A}"/>
              </a:ext>
            </a:extLst>
          </p:cNvPr>
          <p:cNvPicPr>
            <a:picLocks noChangeAspect="1"/>
          </p:cNvPicPr>
          <p:nvPr/>
        </p:nvPicPr>
        <p:blipFill>
          <a:blip r:embed="rId3"/>
          <a:stretch>
            <a:fillRect/>
          </a:stretch>
        </p:blipFill>
        <p:spPr>
          <a:xfrm>
            <a:off x="5892389" y="1550686"/>
            <a:ext cx="5492807" cy="4333674"/>
          </a:xfrm>
          <a:prstGeom prst="rect">
            <a:avLst/>
          </a:prstGeom>
        </p:spPr>
      </p:pic>
      <p:sp>
        <p:nvSpPr>
          <p:cNvPr id="2" name="Plassholder for tekst 3">
            <a:extLst>
              <a:ext uri="{FF2B5EF4-FFF2-40B4-BE49-F238E27FC236}">
                <a16:creationId xmlns:a16="http://schemas.microsoft.com/office/drawing/2014/main" id="{C9F8E861-296F-8F2C-7705-1E77EC9BFE49}"/>
              </a:ext>
            </a:extLst>
          </p:cNvPr>
          <p:cNvSpPr txBox="1">
            <a:spLocks/>
          </p:cNvSpPr>
          <p:nvPr/>
        </p:nvSpPr>
        <p:spPr>
          <a:xfrm>
            <a:off x="422249" y="1745848"/>
            <a:ext cx="4906496" cy="39433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nb-NO" sz="2000" dirty="0">
                <a:cs typeface="Calibri" panose="020F0502020204030204"/>
              </a:rPr>
              <a:t>Gitt målet er det langt færre veivalg enn utvalgets mandat kan gi inntrykk av.</a:t>
            </a:r>
          </a:p>
          <a:p>
            <a:pPr marL="342900" indent="-342900"/>
            <a:r>
              <a:rPr lang="nb-NO" sz="2000" dirty="0">
                <a:cs typeface="Calibri" panose="020F0502020204030204"/>
              </a:rPr>
              <a:t>Særlig avgjørende veivalg knyttet til petroleumsvirksomheten og jordbruket.</a:t>
            </a:r>
          </a:p>
          <a:p>
            <a:pPr marL="342900" indent="-342900"/>
            <a:r>
              <a:rPr lang="nb-NO" sz="2000" dirty="0">
                <a:cs typeface="Calibri" panose="020F0502020204030204"/>
              </a:rPr>
              <a:t>Ikke rom for utslipp på dagens nivå i jordbruket og i tråd med utvinningsprognosene for petroleumssektoren selv om alle andre sektorer har redusert utslippene til tilnærmet null.</a:t>
            </a:r>
          </a:p>
        </p:txBody>
      </p:sp>
    </p:spTree>
    <p:extLst>
      <p:ext uri="{BB962C8B-B14F-4D97-AF65-F5344CB8AC3E}">
        <p14:creationId xmlns:p14="http://schemas.microsoft.com/office/powerpoint/2010/main" val="3380995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FDD3F363-B369-5CBC-7959-FCA82AAE01E8}"/>
              </a:ext>
            </a:extLst>
          </p:cNvPr>
          <p:cNvSpPr>
            <a:spLocks noGrp="1"/>
          </p:cNvSpPr>
          <p:nvPr>
            <p:ph type="title"/>
          </p:nvPr>
        </p:nvSpPr>
        <p:spPr>
          <a:xfrm>
            <a:off x="5185775" y="319170"/>
            <a:ext cx="6506227" cy="1209840"/>
          </a:xfrm>
        </p:spPr>
        <p:txBody>
          <a:bodyPr>
            <a:normAutofit fontScale="90000"/>
          </a:bodyPr>
          <a:lstStyle/>
          <a:p>
            <a:r>
              <a:rPr lang="nb-NO"/>
              <a:t>Ressursknapphet - binder alle sektorer sammen</a:t>
            </a:r>
          </a:p>
        </p:txBody>
      </p:sp>
      <p:sp>
        <p:nvSpPr>
          <p:cNvPr id="10" name="Plassholder for innhold 9">
            <a:extLst>
              <a:ext uri="{FF2B5EF4-FFF2-40B4-BE49-F238E27FC236}">
                <a16:creationId xmlns:a16="http://schemas.microsoft.com/office/drawing/2014/main" id="{30BE9BF4-2848-654B-3A31-64B88F4CEC62}"/>
              </a:ext>
            </a:extLst>
          </p:cNvPr>
          <p:cNvSpPr>
            <a:spLocks noGrp="1"/>
          </p:cNvSpPr>
          <p:nvPr>
            <p:ph sz="half" idx="2"/>
          </p:nvPr>
        </p:nvSpPr>
        <p:spPr>
          <a:xfrm>
            <a:off x="5478518" y="1945373"/>
            <a:ext cx="5181600" cy="4259117"/>
          </a:xfrm>
        </p:spPr>
        <p:txBody>
          <a:bodyPr/>
          <a:lstStyle/>
          <a:p>
            <a:r>
              <a:rPr lang="nb-NO"/>
              <a:t>Energi</a:t>
            </a:r>
          </a:p>
          <a:p>
            <a:r>
              <a:rPr lang="nb-NO"/>
              <a:t>Biomasse</a:t>
            </a:r>
          </a:p>
          <a:p>
            <a:r>
              <a:rPr lang="nb-NO"/>
              <a:t>Areal</a:t>
            </a:r>
          </a:p>
          <a:p>
            <a:r>
              <a:rPr lang="nb-NO"/>
              <a:t>Kompetanse</a:t>
            </a:r>
          </a:p>
          <a:p>
            <a:r>
              <a:rPr lang="nb-NO"/>
              <a:t>Mineraler og metaller</a:t>
            </a:r>
          </a:p>
          <a:p>
            <a:r>
              <a:rPr lang="nb-NO"/>
              <a:t>Utslippsbudsjett </a:t>
            </a:r>
          </a:p>
          <a:p>
            <a:endParaRPr lang="nb-NO"/>
          </a:p>
        </p:txBody>
      </p:sp>
      <p:sp>
        <p:nvSpPr>
          <p:cNvPr id="5" name="Plassholder for dato 4">
            <a:extLst>
              <a:ext uri="{FF2B5EF4-FFF2-40B4-BE49-F238E27FC236}">
                <a16:creationId xmlns:a16="http://schemas.microsoft.com/office/drawing/2014/main" id="{460BB0CD-CE6D-34C1-5CF7-CCA7F762C986}"/>
              </a:ext>
            </a:extLst>
          </p:cNvPr>
          <p:cNvSpPr>
            <a:spLocks noGrp="1"/>
          </p:cNvSpPr>
          <p:nvPr>
            <p:ph type="dt" sz="half" idx="10"/>
          </p:nvPr>
        </p:nvSpPr>
        <p:spPr/>
        <p:txBody>
          <a:bodyPr/>
          <a:lstStyle/>
          <a:p>
            <a:fld id="{20D36FF2-3F01-4429-86D3-186BC5335783}" type="datetime1">
              <a:rPr lang="nb-NO" smtClean="0"/>
              <a:t>15.04.2024</a:t>
            </a:fld>
            <a:endParaRPr lang="nb-NO"/>
          </a:p>
        </p:txBody>
      </p:sp>
      <p:sp>
        <p:nvSpPr>
          <p:cNvPr id="6" name="Plassholder for bunntekst 5">
            <a:extLst>
              <a:ext uri="{FF2B5EF4-FFF2-40B4-BE49-F238E27FC236}">
                <a16:creationId xmlns:a16="http://schemas.microsoft.com/office/drawing/2014/main" id="{F710BBE7-BD94-9AA5-EE4B-0FDEA5CCCD19}"/>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F7E084E4-18F3-81F6-C19A-59C73AF9528C}"/>
              </a:ext>
            </a:extLst>
          </p:cNvPr>
          <p:cNvSpPr>
            <a:spLocks noGrp="1"/>
          </p:cNvSpPr>
          <p:nvPr>
            <p:ph type="sldNum" sz="quarter" idx="12"/>
          </p:nvPr>
        </p:nvSpPr>
        <p:spPr/>
        <p:txBody>
          <a:bodyPr/>
          <a:lstStyle/>
          <a:p>
            <a:fld id="{95F1E0B8-9230-DE4A-938F-4470EB80AE6F}" type="slidenum">
              <a:rPr lang="nb-NO" smtClean="0"/>
              <a:t>7</a:t>
            </a:fld>
            <a:endParaRPr lang="nb-NO"/>
          </a:p>
        </p:txBody>
      </p:sp>
      <p:pic>
        <p:nvPicPr>
          <p:cNvPr id="11" name="Picture 15" descr="A map of norway with orange and grey colors&#10;&#10;Description automatically generated">
            <a:extLst>
              <a:ext uri="{FF2B5EF4-FFF2-40B4-BE49-F238E27FC236}">
                <a16:creationId xmlns:a16="http://schemas.microsoft.com/office/drawing/2014/main" id="{FD4783DA-39B3-42B4-F44D-910F75FD3A14}"/>
              </a:ext>
            </a:extLst>
          </p:cNvPr>
          <p:cNvPicPr>
            <a:picLocks noGrp="1" noChangeAspect="1"/>
          </p:cNvPicPr>
          <p:nvPr>
            <p:ph sz="half" idx="1"/>
          </p:nvPr>
        </p:nvPicPr>
        <p:blipFill>
          <a:blip r:embed="rId3"/>
          <a:stretch>
            <a:fillRect/>
          </a:stretch>
        </p:blipFill>
        <p:spPr>
          <a:xfrm>
            <a:off x="288370" y="168761"/>
            <a:ext cx="4559202" cy="6446488"/>
          </a:xfrm>
          <a:prstGeom prst="rect">
            <a:avLst/>
          </a:prstGeom>
        </p:spPr>
      </p:pic>
    </p:spTree>
    <p:extLst>
      <p:ext uri="{BB962C8B-B14F-4D97-AF65-F5344CB8AC3E}">
        <p14:creationId xmlns:p14="http://schemas.microsoft.com/office/powerpoint/2010/main" val="4294826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A84244-DED3-22DB-55D3-870252571B36}"/>
              </a:ext>
            </a:extLst>
          </p:cNvPr>
          <p:cNvSpPr>
            <a:spLocks noGrp="1"/>
          </p:cNvSpPr>
          <p:nvPr>
            <p:ph type="title"/>
          </p:nvPr>
        </p:nvSpPr>
        <p:spPr>
          <a:xfrm>
            <a:off x="838200" y="368445"/>
            <a:ext cx="10515600" cy="1209840"/>
          </a:xfrm>
        </p:spPr>
        <p:txBody>
          <a:bodyPr/>
          <a:lstStyle/>
          <a:p>
            <a:r>
              <a:rPr lang="nb-NO" dirty="0" err="1"/>
              <a:t>Sirkularitet</a:t>
            </a:r>
            <a:r>
              <a:rPr lang="nb-NO" dirty="0"/>
              <a:t> og ressursbruk</a:t>
            </a:r>
          </a:p>
        </p:txBody>
      </p:sp>
      <p:sp>
        <p:nvSpPr>
          <p:cNvPr id="5" name="Plassholder for dato 4">
            <a:extLst>
              <a:ext uri="{FF2B5EF4-FFF2-40B4-BE49-F238E27FC236}">
                <a16:creationId xmlns:a16="http://schemas.microsoft.com/office/drawing/2014/main" id="{8BA4275F-1793-467A-1FCB-DB52259E4974}"/>
              </a:ext>
            </a:extLst>
          </p:cNvPr>
          <p:cNvSpPr>
            <a:spLocks noGrp="1"/>
          </p:cNvSpPr>
          <p:nvPr>
            <p:ph type="dt" sz="half" idx="10"/>
          </p:nvPr>
        </p:nvSpPr>
        <p:spPr/>
        <p:txBody>
          <a:bodyPr/>
          <a:lstStyle/>
          <a:p>
            <a:fld id="{C66307F3-03B6-4DBB-819B-F4F05624152C}" type="datetime1">
              <a:rPr lang="nb-NO" smtClean="0"/>
              <a:t>15.04.2024</a:t>
            </a:fld>
            <a:endParaRPr lang="nb-NO"/>
          </a:p>
        </p:txBody>
      </p:sp>
      <p:sp>
        <p:nvSpPr>
          <p:cNvPr id="6" name="Plassholder for bunntekst 5">
            <a:extLst>
              <a:ext uri="{FF2B5EF4-FFF2-40B4-BE49-F238E27FC236}">
                <a16:creationId xmlns:a16="http://schemas.microsoft.com/office/drawing/2014/main" id="{05C81719-0DF4-AE08-8827-7BACC0F0E7A2}"/>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D24380C6-DBF3-9AED-7A1F-BC2F8B529A9E}"/>
              </a:ext>
            </a:extLst>
          </p:cNvPr>
          <p:cNvSpPr>
            <a:spLocks noGrp="1"/>
          </p:cNvSpPr>
          <p:nvPr>
            <p:ph type="sldNum" sz="quarter" idx="12"/>
          </p:nvPr>
        </p:nvSpPr>
        <p:spPr/>
        <p:txBody>
          <a:bodyPr/>
          <a:lstStyle/>
          <a:p>
            <a:fld id="{95F1E0B8-9230-DE4A-938F-4470EB80AE6F}" type="slidenum">
              <a:rPr lang="nb-NO" smtClean="0"/>
              <a:t>8</a:t>
            </a:fld>
            <a:endParaRPr lang="nb-NO"/>
          </a:p>
        </p:txBody>
      </p:sp>
      <p:pic>
        <p:nvPicPr>
          <p:cNvPr id="10" name="Picture 5" descr="A diagram of a structure&#10;&#10;Description automatically generated with medium confidence">
            <a:extLst>
              <a:ext uri="{FF2B5EF4-FFF2-40B4-BE49-F238E27FC236}">
                <a16:creationId xmlns:a16="http://schemas.microsoft.com/office/drawing/2014/main" id="{88991636-3AC3-09C8-3347-22E02DA517CE}"/>
              </a:ext>
            </a:extLst>
          </p:cNvPr>
          <p:cNvPicPr>
            <a:picLocks noChangeAspect="1"/>
          </p:cNvPicPr>
          <p:nvPr/>
        </p:nvPicPr>
        <p:blipFill>
          <a:blip r:embed="rId3"/>
          <a:stretch>
            <a:fillRect/>
          </a:stretch>
        </p:blipFill>
        <p:spPr>
          <a:xfrm>
            <a:off x="8557209" y="1351214"/>
            <a:ext cx="2488580" cy="1855979"/>
          </a:xfrm>
          <a:prstGeom prst="rect">
            <a:avLst/>
          </a:prstGeom>
        </p:spPr>
      </p:pic>
      <p:pic>
        <p:nvPicPr>
          <p:cNvPr id="11" name="Picture 11" descr="A diagram of a city&#10;&#10;Description automatically generated with medium confidence">
            <a:extLst>
              <a:ext uri="{FF2B5EF4-FFF2-40B4-BE49-F238E27FC236}">
                <a16:creationId xmlns:a16="http://schemas.microsoft.com/office/drawing/2014/main" id="{48ABA88C-D35E-E3E8-955B-C8D7BE1BEB6D}"/>
              </a:ext>
            </a:extLst>
          </p:cNvPr>
          <p:cNvPicPr>
            <a:picLocks noChangeAspect="1"/>
          </p:cNvPicPr>
          <p:nvPr/>
        </p:nvPicPr>
        <p:blipFill>
          <a:blip r:embed="rId4"/>
          <a:stretch>
            <a:fillRect/>
          </a:stretch>
        </p:blipFill>
        <p:spPr>
          <a:xfrm>
            <a:off x="474362" y="1718382"/>
            <a:ext cx="2565559" cy="1914677"/>
          </a:xfrm>
          <a:prstGeom prst="rect">
            <a:avLst/>
          </a:prstGeom>
        </p:spPr>
      </p:pic>
      <p:pic>
        <p:nvPicPr>
          <p:cNvPr id="12" name="Picture 5" descr="A diagram of a cow and fish&#10;&#10;Description automatically generated">
            <a:extLst>
              <a:ext uri="{FF2B5EF4-FFF2-40B4-BE49-F238E27FC236}">
                <a16:creationId xmlns:a16="http://schemas.microsoft.com/office/drawing/2014/main" id="{651183CC-4EE9-DFF2-689D-9B864E4B1636}"/>
              </a:ext>
            </a:extLst>
          </p:cNvPr>
          <p:cNvPicPr>
            <a:picLocks noChangeAspect="1"/>
          </p:cNvPicPr>
          <p:nvPr/>
        </p:nvPicPr>
        <p:blipFill>
          <a:blip r:embed="rId5"/>
          <a:stretch>
            <a:fillRect/>
          </a:stretch>
        </p:blipFill>
        <p:spPr>
          <a:xfrm>
            <a:off x="8892879" y="3738665"/>
            <a:ext cx="2927595" cy="2184865"/>
          </a:xfrm>
          <a:prstGeom prst="rect">
            <a:avLst/>
          </a:prstGeom>
        </p:spPr>
      </p:pic>
      <p:pic>
        <p:nvPicPr>
          <p:cNvPr id="13" name="Picture 7" descr="A diagram of a transportation system&#10;&#10;Description automatically generated">
            <a:extLst>
              <a:ext uri="{FF2B5EF4-FFF2-40B4-BE49-F238E27FC236}">
                <a16:creationId xmlns:a16="http://schemas.microsoft.com/office/drawing/2014/main" id="{2B2CF1DA-389E-8717-F2CF-A2B6E5938C30}"/>
              </a:ext>
            </a:extLst>
          </p:cNvPr>
          <p:cNvPicPr>
            <a:picLocks noChangeAspect="1"/>
          </p:cNvPicPr>
          <p:nvPr/>
        </p:nvPicPr>
        <p:blipFill>
          <a:blip r:embed="rId6"/>
          <a:stretch>
            <a:fillRect/>
          </a:stretch>
        </p:blipFill>
        <p:spPr>
          <a:xfrm>
            <a:off x="1121693" y="3550295"/>
            <a:ext cx="3408399" cy="2539267"/>
          </a:xfrm>
          <a:prstGeom prst="rect">
            <a:avLst/>
          </a:prstGeom>
        </p:spPr>
      </p:pic>
      <p:pic>
        <p:nvPicPr>
          <p:cNvPr id="14" name="Picture 5" descr="A diagram of a product&#10;&#10;Description automatically generated">
            <a:extLst>
              <a:ext uri="{FF2B5EF4-FFF2-40B4-BE49-F238E27FC236}">
                <a16:creationId xmlns:a16="http://schemas.microsoft.com/office/drawing/2014/main" id="{ED2F57A1-9C83-9AB2-AC4E-7989474D59BD}"/>
              </a:ext>
            </a:extLst>
          </p:cNvPr>
          <p:cNvPicPr>
            <a:picLocks noChangeAspect="1"/>
          </p:cNvPicPr>
          <p:nvPr/>
        </p:nvPicPr>
        <p:blipFill>
          <a:blip r:embed="rId7"/>
          <a:stretch>
            <a:fillRect/>
          </a:stretch>
        </p:blipFill>
        <p:spPr>
          <a:xfrm>
            <a:off x="7283471" y="2675721"/>
            <a:ext cx="2645801" cy="2030111"/>
          </a:xfrm>
          <a:prstGeom prst="rect">
            <a:avLst/>
          </a:prstGeom>
        </p:spPr>
      </p:pic>
      <p:pic>
        <p:nvPicPr>
          <p:cNvPr id="9" name="Picture 13" descr="A screenshot of a screen with green and black triangles&#10;&#10;Description automatically generated">
            <a:extLst>
              <a:ext uri="{FF2B5EF4-FFF2-40B4-BE49-F238E27FC236}">
                <a16:creationId xmlns:a16="http://schemas.microsoft.com/office/drawing/2014/main" id="{B39CA6AD-D03E-2DC8-FCA0-14F3CE8A777E}"/>
              </a:ext>
            </a:extLst>
          </p:cNvPr>
          <p:cNvPicPr>
            <a:picLocks noGrp="1" noChangeAspect="1"/>
          </p:cNvPicPr>
          <p:nvPr>
            <p:ph idx="1"/>
          </p:nvPr>
        </p:nvPicPr>
        <p:blipFill>
          <a:blip r:embed="rId8"/>
          <a:stretch>
            <a:fillRect/>
          </a:stretch>
        </p:blipFill>
        <p:spPr>
          <a:xfrm>
            <a:off x="3918862" y="1355423"/>
            <a:ext cx="3935506" cy="4651053"/>
          </a:xfrm>
          <a:prstGeom prst="rect">
            <a:avLst/>
          </a:prstGeom>
        </p:spPr>
      </p:pic>
    </p:spTree>
    <p:extLst>
      <p:ext uri="{BB962C8B-B14F-4D97-AF65-F5344CB8AC3E}">
        <p14:creationId xmlns:p14="http://schemas.microsoft.com/office/powerpoint/2010/main" val="3009586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7620D3-090D-7150-66A5-0694339EC435}"/>
              </a:ext>
            </a:extLst>
          </p:cNvPr>
          <p:cNvSpPr>
            <a:spLocks noGrp="1"/>
          </p:cNvSpPr>
          <p:nvPr>
            <p:ph type="title"/>
          </p:nvPr>
        </p:nvSpPr>
        <p:spPr/>
        <p:txBody>
          <a:bodyPr/>
          <a:lstStyle/>
          <a:p>
            <a:r>
              <a:rPr lang="nb-NO"/>
              <a:t>Beslutningssystem</a:t>
            </a:r>
          </a:p>
        </p:txBody>
      </p:sp>
      <p:sp>
        <p:nvSpPr>
          <p:cNvPr id="3" name="Plassholder for innhold 2">
            <a:extLst>
              <a:ext uri="{FF2B5EF4-FFF2-40B4-BE49-F238E27FC236}">
                <a16:creationId xmlns:a16="http://schemas.microsoft.com/office/drawing/2014/main" id="{3787C210-FF18-F9F0-14E3-311B46E5E896}"/>
              </a:ext>
            </a:extLst>
          </p:cNvPr>
          <p:cNvSpPr>
            <a:spLocks noGrp="1"/>
          </p:cNvSpPr>
          <p:nvPr>
            <p:ph sz="half" idx="1"/>
          </p:nvPr>
        </p:nvSpPr>
        <p:spPr/>
        <p:txBody>
          <a:bodyPr>
            <a:normAutofit fontScale="92500" lnSpcReduction="10000"/>
          </a:bodyPr>
          <a:lstStyle/>
          <a:p>
            <a:pPr marL="285750" indent="-285750">
              <a:buFont typeface="Arial"/>
              <a:buChar char="•"/>
            </a:pPr>
            <a:r>
              <a:rPr lang="nb-NO">
                <a:cs typeface="Calibri" panose="020F0502020204030204"/>
              </a:rPr>
              <a:t>Statlig nivå</a:t>
            </a:r>
          </a:p>
          <a:p>
            <a:pPr marL="742950" lvl="1" indent="-285750">
              <a:buFont typeface="Arial"/>
              <a:buChar char="•"/>
            </a:pPr>
            <a:r>
              <a:rPr lang="nb-NO">
                <a:cs typeface="Calibri" panose="020F0502020204030204"/>
              </a:rPr>
              <a:t>Legge til rette for mer systematikk i arbeidet – energi- og klimaplaner</a:t>
            </a:r>
          </a:p>
          <a:p>
            <a:pPr marL="742950" lvl="1" indent="-285750">
              <a:buFont typeface="Arial"/>
              <a:buChar char="•"/>
            </a:pPr>
            <a:r>
              <a:rPr lang="nb-NO">
                <a:cs typeface="Calibri" panose="020F0502020204030204"/>
              </a:rPr>
              <a:t>Klimapanel</a:t>
            </a:r>
          </a:p>
          <a:p>
            <a:pPr marL="742950" lvl="1" indent="-285750">
              <a:buFont typeface="Arial"/>
              <a:buChar char="•"/>
            </a:pPr>
            <a:r>
              <a:rPr lang="nb-NO">
                <a:cs typeface="Calibri" panose="020F0502020204030204"/>
              </a:rPr>
              <a:t>Planlegge for dit vi vil </a:t>
            </a:r>
          </a:p>
          <a:p>
            <a:pPr marL="742950" lvl="1" indent="-285750">
              <a:buFont typeface="Arial"/>
              <a:buChar char="•"/>
            </a:pPr>
            <a:r>
              <a:rPr lang="nb-NO" i="1" err="1">
                <a:cs typeface="Calibri" panose="020F0502020204030204"/>
              </a:rPr>
              <a:t>Klimavaske</a:t>
            </a:r>
            <a:r>
              <a:rPr lang="nb-NO">
                <a:cs typeface="Calibri" panose="020F0502020204030204"/>
              </a:rPr>
              <a:t> lovverket</a:t>
            </a:r>
          </a:p>
          <a:p>
            <a:pPr marL="742950" lvl="1" indent="-285750">
              <a:buFont typeface="Arial"/>
              <a:buChar char="•"/>
            </a:pPr>
            <a:r>
              <a:rPr lang="nb-NO">
                <a:cs typeface="Calibri" panose="020F0502020204030204"/>
              </a:rPr>
              <a:t>Forvaltningssystem til havs</a:t>
            </a:r>
          </a:p>
          <a:p>
            <a:pPr marL="285750" indent="-285750">
              <a:buFont typeface="Arial"/>
              <a:buChar char="•"/>
            </a:pPr>
            <a:r>
              <a:rPr lang="nb-NO">
                <a:cs typeface="Calibri" panose="020F0502020204030204"/>
              </a:rPr>
              <a:t>Regionalt og kommunalt nivå </a:t>
            </a:r>
          </a:p>
          <a:p>
            <a:pPr marL="742950" lvl="1" indent="-285750">
              <a:buFont typeface="Arial"/>
              <a:buChar char="•"/>
            </a:pPr>
            <a:r>
              <a:rPr lang="nb-NO">
                <a:cs typeface="Calibri" panose="020F0502020204030204"/>
              </a:rPr>
              <a:t>Kommunene får et lovfestet ansvar for å bidra til omstilling</a:t>
            </a:r>
          </a:p>
          <a:p>
            <a:pPr marL="742950" lvl="1" indent="-285750">
              <a:buFont typeface="Arial"/>
              <a:buChar char="•"/>
            </a:pPr>
            <a:r>
              <a:rPr lang="nb-NO">
                <a:cs typeface="Calibri" panose="020F0502020204030204"/>
              </a:rPr>
              <a:t>Tydeligere rammer for arealbruk</a:t>
            </a:r>
          </a:p>
          <a:p>
            <a:endParaRPr lang="nb-NO"/>
          </a:p>
        </p:txBody>
      </p:sp>
      <p:sp>
        <p:nvSpPr>
          <p:cNvPr id="5" name="Plassholder for dato 4">
            <a:extLst>
              <a:ext uri="{FF2B5EF4-FFF2-40B4-BE49-F238E27FC236}">
                <a16:creationId xmlns:a16="http://schemas.microsoft.com/office/drawing/2014/main" id="{73EA92DC-3AFD-D67E-D477-5F527531821C}"/>
              </a:ext>
            </a:extLst>
          </p:cNvPr>
          <p:cNvSpPr>
            <a:spLocks noGrp="1"/>
          </p:cNvSpPr>
          <p:nvPr>
            <p:ph type="dt" sz="half" idx="10"/>
          </p:nvPr>
        </p:nvSpPr>
        <p:spPr/>
        <p:txBody>
          <a:bodyPr/>
          <a:lstStyle/>
          <a:p>
            <a:fld id="{6EB1930D-5DFB-4F13-89C5-1AD141562D78}" type="datetime1">
              <a:rPr lang="nb-NO" smtClean="0"/>
              <a:t>15.04.2024</a:t>
            </a:fld>
            <a:endParaRPr lang="nb-NO"/>
          </a:p>
        </p:txBody>
      </p:sp>
      <p:sp>
        <p:nvSpPr>
          <p:cNvPr id="6" name="Plassholder for bunntekst 5">
            <a:extLst>
              <a:ext uri="{FF2B5EF4-FFF2-40B4-BE49-F238E27FC236}">
                <a16:creationId xmlns:a16="http://schemas.microsoft.com/office/drawing/2014/main" id="{18A2DF83-AD08-B4B9-9A5B-B177FBAA8519}"/>
              </a:ext>
            </a:extLst>
          </p:cNvPr>
          <p:cNvSpPr>
            <a:spLocks noGrp="1"/>
          </p:cNvSpPr>
          <p:nvPr>
            <p:ph type="ftr" sz="quarter" idx="11"/>
          </p:nvPr>
        </p:nvSpPr>
        <p:spPr/>
        <p:txBody>
          <a:bodyPr/>
          <a:lstStyle/>
          <a:p>
            <a:r>
              <a:rPr lang="nb-NO"/>
              <a:t>Fremleggelse av NOU 2023: 25</a:t>
            </a:r>
          </a:p>
        </p:txBody>
      </p:sp>
      <p:sp>
        <p:nvSpPr>
          <p:cNvPr id="7" name="Plassholder for lysbildenummer 6">
            <a:extLst>
              <a:ext uri="{FF2B5EF4-FFF2-40B4-BE49-F238E27FC236}">
                <a16:creationId xmlns:a16="http://schemas.microsoft.com/office/drawing/2014/main" id="{7A369B84-E135-852D-6510-109F30AE074D}"/>
              </a:ext>
            </a:extLst>
          </p:cNvPr>
          <p:cNvSpPr>
            <a:spLocks noGrp="1"/>
          </p:cNvSpPr>
          <p:nvPr>
            <p:ph type="sldNum" sz="quarter" idx="12"/>
          </p:nvPr>
        </p:nvSpPr>
        <p:spPr/>
        <p:txBody>
          <a:bodyPr/>
          <a:lstStyle/>
          <a:p>
            <a:fld id="{95F1E0B8-9230-DE4A-938F-4470EB80AE6F}" type="slidenum">
              <a:rPr lang="nb-NO" smtClean="0"/>
              <a:t>9</a:t>
            </a:fld>
            <a:endParaRPr lang="nb-NO"/>
          </a:p>
        </p:txBody>
      </p:sp>
      <p:pic>
        <p:nvPicPr>
          <p:cNvPr id="8" name="Picture 9" descr="A diagram of a diagram of business&#10;&#10;Description automatically generated">
            <a:extLst>
              <a:ext uri="{FF2B5EF4-FFF2-40B4-BE49-F238E27FC236}">
                <a16:creationId xmlns:a16="http://schemas.microsoft.com/office/drawing/2014/main" id="{560B91C4-4C04-269E-2D3A-07080D6E453B}"/>
              </a:ext>
            </a:extLst>
          </p:cNvPr>
          <p:cNvPicPr>
            <a:picLocks noGrp="1" noChangeAspect="1"/>
          </p:cNvPicPr>
          <p:nvPr>
            <p:ph sz="half" idx="2"/>
          </p:nvPr>
        </p:nvPicPr>
        <p:blipFill>
          <a:blip r:embed="rId2"/>
          <a:stretch>
            <a:fillRect/>
          </a:stretch>
        </p:blipFill>
        <p:spPr>
          <a:xfrm>
            <a:off x="6664368" y="1457325"/>
            <a:ext cx="4333995" cy="3943350"/>
          </a:xfrm>
          <a:prstGeom prst="rect">
            <a:avLst/>
          </a:prstGeom>
        </p:spPr>
      </p:pic>
    </p:spTree>
    <p:extLst>
      <p:ext uri="{BB962C8B-B14F-4D97-AF65-F5344CB8AC3E}">
        <p14:creationId xmlns:p14="http://schemas.microsoft.com/office/powerpoint/2010/main" val="106268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8589-615F-03A7-CCEC-3DB012B5432B}"/>
              </a:ext>
            </a:extLst>
          </p:cNvPr>
          <p:cNvSpPr>
            <a:spLocks noGrp="1"/>
          </p:cNvSpPr>
          <p:nvPr>
            <p:ph type="title"/>
          </p:nvPr>
        </p:nvSpPr>
        <p:spPr/>
        <p:txBody>
          <a:bodyPr/>
          <a:lstStyle/>
          <a:p>
            <a:r>
              <a:rPr lang="nb-NO" dirty="0"/>
              <a:t>Bruk hele verktøykassen</a:t>
            </a:r>
          </a:p>
        </p:txBody>
      </p:sp>
      <p:sp>
        <p:nvSpPr>
          <p:cNvPr id="3" name="Text Placeholder 2">
            <a:extLst>
              <a:ext uri="{FF2B5EF4-FFF2-40B4-BE49-F238E27FC236}">
                <a16:creationId xmlns:a16="http://schemas.microsoft.com/office/drawing/2014/main" id="{51229CBA-1692-ABE6-C5BA-E4F339D9AB22}"/>
              </a:ext>
            </a:extLst>
          </p:cNvPr>
          <p:cNvSpPr>
            <a:spLocks noGrp="1"/>
          </p:cNvSpPr>
          <p:nvPr>
            <p:ph type="body" idx="1"/>
          </p:nvPr>
        </p:nvSpPr>
        <p:spPr/>
        <p:txBody>
          <a:bodyPr/>
          <a:lstStyle/>
          <a:p>
            <a:r>
              <a:rPr lang="nb-NO" dirty="0"/>
              <a:t>Økonomiske virkemidler er viktige...</a:t>
            </a:r>
          </a:p>
        </p:txBody>
      </p:sp>
      <p:sp>
        <p:nvSpPr>
          <p:cNvPr id="4" name="Content Placeholder 3">
            <a:extLst>
              <a:ext uri="{FF2B5EF4-FFF2-40B4-BE49-F238E27FC236}">
                <a16:creationId xmlns:a16="http://schemas.microsoft.com/office/drawing/2014/main" id="{067A89BE-01E4-3E32-C6A3-82957DE26F2A}"/>
              </a:ext>
            </a:extLst>
          </p:cNvPr>
          <p:cNvSpPr>
            <a:spLocks noGrp="1"/>
          </p:cNvSpPr>
          <p:nvPr>
            <p:ph sz="half" idx="2"/>
          </p:nvPr>
        </p:nvSpPr>
        <p:spPr/>
        <p:txBody>
          <a:bodyPr/>
          <a:lstStyle/>
          <a:p>
            <a:r>
              <a:rPr lang="nb-NO" dirty="0"/>
              <a:t>Bruke markedet til å utnytte knappe ressurser mest mulig effektivt</a:t>
            </a:r>
          </a:p>
          <a:p>
            <a:r>
              <a:rPr lang="nb-NO" dirty="0"/>
              <a:t>Korrigere for feilprising av utslipp</a:t>
            </a:r>
          </a:p>
          <a:p>
            <a:endParaRPr lang="nb-NO" dirty="0"/>
          </a:p>
        </p:txBody>
      </p:sp>
      <p:sp>
        <p:nvSpPr>
          <p:cNvPr id="5" name="Text Placeholder 4">
            <a:extLst>
              <a:ext uri="{FF2B5EF4-FFF2-40B4-BE49-F238E27FC236}">
                <a16:creationId xmlns:a16="http://schemas.microsoft.com/office/drawing/2014/main" id="{53A2F958-46FC-93E7-149A-1D3582EC532C}"/>
              </a:ext>
            </a:extLst>
          </p:cNvPr>
          <p:cNvSpPr>
            <a:spLocks noGrp="1"/>
          </p:cNvSpPr>
          <p:nvPr>
            <p:ph type="body" sz="quarter" idx="3"/>
          </p:nvPr>
        </p:nvSpPr>
        <p:spPr/>
        <p:txBody>
          <a:bodyPr/>
          <a:lstStyle/>
          <a:p>
            <a:r>
              <a:rPr lang="nb-NO" dirty="0"/>
              <a:t>...men mange andre må også brukes</a:t>
            </a:r>
          </a:p>
        </p:txBody>
      </p:sp>
      <p:sp>
        <p:nvSpPr>
          <p:cNvPr id="6" name="Content Placeholder 5">
            <a:extLst>
              <a:ext uri="{FF2B5EF4-FFF2-40B4-BE49-F238E27FC236}">
                <a16:creationId xmlns:a16="http://schemas.microsoft.com/office/drawing/2014/main" id="{96D43936-DB5A-EFF4-EB9C-13B84E4B4EF8}"/>
              </a:ext>
            </a:extLst>
          </p:cNvPr>
          <p:cNvSpPr>
            <a:spLocks noGrp="1"/>
          </p:cNvSpPr>
          <p:nvPr>
            <p:ph sz="quarter" idx="4"/>
          </p:nvPr>
        </p:nvSpPr>
        <p:spPr/>
        <p:txBody>
          <a:bodyPr/>
          <a:lstStyle/>
          <a:p>
            <a:r>
              <a:rPr lang="nb-NO" dirty="0"/>
              <a:t>Juridiske</a:t>
            </a:r>
          </a:p>
          <a:p>
            <a:pPr lvl="1"/>
            <a:r>
              <a:rPr lang="nb-NO" dirty="0"/>
              <a:t>Prosessregler</a:t>
            </a:r>
          </a:p>
          <a:p>
            <a:pPr lvl="1"/>
            <a:r>
              <a:rPr lang="nb-NO" dirty="0"/>
              <a:t>Påbud/forbud</a:t>
            </a:r>
          </a:p>
          <a:p>
            <a:pPr lvl="1"/>
            <a:r>
              <a:rPr lang="nb-NO" dirty="0"/>
              <a:t>Produktregler</a:t>
            </a:r>
          </a:p>
          <a:p>
            <a:pPr lvl="1"/>
            <a:r>
              <a:rPr lang="nb-NO" dirty="0"/>
              <a:t>Tekniske forskrifter/krav</a:t>
            </a:r>
          </a:p>
          <a:p>
            <a:r>
              <a:rPr lang="nb-NO" dirty="0"/>
              <a:t>Normer, adferd, informasjon</a:t>
            </a:r>
          </a:p>
          <a:p>
            <a:endParaRPr lang="nb-NO" dirty="0"/>
          </a:p>
          <a:p>
            <a:endParaRPr lang="nb-NO" dirty="0"/>
          </a:p>
        </p:txBody>
      </p:sp>
      <p:sp>
        <p:nvSpPr>
          <p:cNvPr id="7" name="Date Placeholder 6">
            <a:extLst>
              <a:ext uri="{FF2B5EF4-FFF2-40B4-BE49-F238E27FC236}">
                <a16:creationId xmlns:a16="http://schemas.microsoft.com/office/drawing/2014/main" id="{7869B285-1C2F-FC18-DF64-33EDFB6FB44C}"/>
              </a:ext>
            </a:extLst>
          </p:cNvPr>
          <p:cNvSpPr>
            <a:spLocks noGrp="1"/>
          </p:cNvSpPr>
          <p:nvPr>
            <p:ph type="dt" sz="half" idx="10"/>
          </p:nvPr>
        </p:nvSpPr>
        <p:spPr/>
        <p:txBody>
          <a:bodyPr/>
          <a:lstStyle/>
          <a:p>
            <a:fld id="{54F522DC-7B2E-0C44-923E-60CB20A0D044}" type="datetime1">
              <a:rPr lang="nb-NO" smtClean="0"/>
              <a:t>15.04.2024</a:t>
            </a:fld>
            <a:endParaRPr lang="nb-NO"/>
          </a:p>
        </p:txBody>
      </p:sp>
      <p:sp>
        <p:nvSpPr>
          <p:cNvPr id="9" name="Slide Number Placeholder 8">
            <a:extLst>
              <a:ext uri="{FF2B5EF4-FFF2-40B4-BE49-F238E27FC236}">
                <a16:creationId xmlns:a16="http://schemas.microsoft.com/office/drawing/2014/main" id="{85C55807-7392-A9E4-542F-076AA409FB15}"/>
              </a:ext>
            </a:extLst>
          </p:cNvPr>
          <p:cNvSpPr>
            <a:spLocks noGrp="1"/>
          </p:cNvSpPr>
          <p:nvPr>
            <p:ph type="sldNum" sz="quarter" idx="12"/>
          </p:nvPr>
        </p:nvSpPr>
        <p:spPr/>
        <p:txBody>
          <a:bodyPr/>
          <a:lstStyle/>
          <a:p>
            <a:fld id="{95F1E0B8-9230-DE4A-938F-4470EB80AE6F}" type="slidenum">
              <a:rPr lang="nb-NO" smtClean="0"/>
              <a:t>10</a:t>
            </a:fld>
            <a:endParaRPr lang="nb-NO"/>
          </a:p>
        </p:txBody>
      </p:sp>
    </p:spTree>
    <p:extLst>
      <p:ext uri="{BB962C8B-B14F-4D97-AF65-F5344CB8AC3E}">
        <p14:creationId xmlns:p14="http://schemas.microsoft.com/office/powerpoint/2010/main" val="103610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A0DA-C4E7-9E8B-ECFF-794E76895C6B}"/>
              </a:ext>
            </a:extLst>
          </p:cNvPr>
          <p:cNvSpPr>
            <a:spLocks noGrp="1"/>
          </p:cNvSpPr>
          <p:nvPr>
            <p:ph type="title"/>
          </p:nvPr>
        </p:nvSpPr>
        <p:spPr/>
        <p:txBody>
          <a:bodyPr>
            <a:normAutofit fontScale="90000"/>
          </a:bodyPr>
          <a:lstStyle/>
          <a:p>
            <a:r>
              <a:rPr lang="nb-NO" dirty="0"/>
              <a:t>CO2-avgift har vært en bunnplanke i klimapolitikken</a:t>
            </a:r>
          </a:p>
        </p:txBody>
      </p:sp>
      <p:sp>
        <p:nvSpPr>
          <p:cNvPr id="3" name="Content Placeholder 2">
            <a:extLst>
              <a:ext uri="{FF2B5EF4-FFF2-40B4-BE49-F238E27FC236}">
                <a16:creationId xmlns:a16="http://schemas.microsoft.com/office/drawing/2014/main" id="{EB81F98A-8F04-B068-7E04-889A6FD7A2BC}"/>
              </a:ext>
            </a:extLst>
          </p:cNvPr>
          <p:cNvSpPr>
            <a:spLocks noGrp="1"/>
          </p:cNvSpPr>
          <p:nvPr>
            <p:ph sz="half" idx="1"/>
          </p:nvPr>
        </p:nvSpPr>
        <p:spPr/>
        <p:txBody>
          <a:bodyPr/>
          <a:lstStyle/>
          <a:p>
            <a:endParaRPr lang="nb-NO" dirty="0"/>
          </a:p>
          <a:p>
            <a:r>
              <a:rPr lang="nb-NO" dirty="0"/>
              <a:t>Effektivt og teknologinøytralt</a:t>
            </a:r>
          </a:p>
          <a:p>
            <a:r>
              <a:rPr lang="nb-NO" dirty="0"/>
              <a:t>Reflekterer at utslipp har høy samfunnsøkonomisk kostnad</a:t>
            </a:r>
          </a:p>
          <a:p>
            <a:r>
              <a:rPr lang="nb-NO" dirty="0"/>
              <a:t>Forurenser betaler</a:t>
            </a:r>
          </a:p>
          <a:p>
            <a:pPr marL="457200" lvl="1" indent="0">
              <a:buNone/>
            </a:pPr>
            <a:endParaRPr lang="nb-NO" dirty="0"/>
          </a:p>
        </p:txBody>
      </p:sp>
      <p:sp>
        <p:nvSpPr>
          <p:cNvPr id="4" name="Content Placeholder 3">
            <a:extLst>
              <a:ext uri="{FF2B5EF4-FFF2-40B4-BE49-F238E27FC236}">
                <a16:creationId xmlns:a16="http://schemas.microsoft.com/office/drawing/2014/main" id="{FFC863FB-F608-0617-A742-FDE5C6A1BF0F}"/>
              </a:ext>
            </a:extLst>
          </p:cNvPr>
          <p:cNvSpPr>
            <a:spLocks noGrp="1"/>
          </p:cNvSpPr>
          <p:nvPr>
            <p:ph sz="half" idx="2"/>
          </p:nvPr>
        </p:nvSpPr>
        <p:spPr/>
        <p:txBody>
          <a:bodyPr/>
          <a:lstStyle/>
          <a:p>
            <a:r>
              <a:rPr lang="nb-NO" dirty="0"/>
              <a:t>Utvalget foreslår</a:t>
            </a:r>
          </a:p>
          <a:p>
            <a:pPr lvl="1"/>
            <a:r>
              <a:rPr lang="nb-NO" dirty="0"/>
              <a:t>Forpliktende plan om opptrapping etter 2030</a:t>
            </a:r>
          </a:p>
          <a:p>
            <a:pPr lvl="1"/>
            <a:r>
              <a:rPr lang="nb-NO" dirty="0"/>
              <a:t>Jevnere avgift</a:t>
            </a:r>
          </a:p>
          <a:p>
            <a:pPr lvl="1"/>
            <a:r>
              <a:rPr lang="nb-NO" dirty="0"/>
              <a:t>Fordelingshensyn ivaretas på andre måter</a:t>
            </a:r>
          </a:p>
        </p:txBody>
      </p:sp>
      <p:sp>
        <p:nvSpPr>
          <p:cNvPr id="5" name="Date Placeholder 4">
            <a:extLst>
              <a:ext uri="{FF2B5EF4-FFF2-40B4-BE49-F238E27FC236}">
                <a16:creationId xmlns:a16="http://schemas.microsoft.com/office/drawing/2014/main" id="{60765784-863E-DBC7-562E-C85E23516419}"/>
              </a:ext>
            </a:extLst>
          </p:cNvPr>
          <p:cNvSpPr>
            <a:spLocks noGrp="1"/>
          </p:cNvSpPr>
          <p:nvPr>
            <p:ph type="dt" sz="half" idx="10"/>
          </p:nvPr>
        </p:nvSpPr>
        <p:spPr/>
        <p:txBody>
          <a:bodyPr/>
          <a:lstStyle/>
          <a:p>
            <a:fld id="{65157693-569D-A743-9258-4FBC1F96CA89}" type="datetime1">
              <a:rPr lang="nb-NO" smtClean="0"/>
              <a:t>15.04.2024</a:t>
            </a:fld>
            <a:endParaRPr lang="nb-NO"/>
          </a:p>
        </p:txBody>
      </p:sp>
      <p:sp>
        <p:nvSpPr>
          <p:cNvPr id="7" name="Slide Number Placeholder 6">
            <a:extLst>
              <a:ext uri="{FF2B5EF4-FFF2-40B4-BE49-F238E27FC236}">
                <a16:creationId xmlns:a16="http://schemas.microsoft.com/office/drawing/2014/main" id="{16B49390-12E1-0D8F-FF09-52D7B4BF8232}"/>
              </a:ext>
            </a:extLst>
          </p:cNvPr>
          <p:cNvSpPr>
            <a:spLocks noGrp="1"/>
          </p:cNvSpPr>
          <p:nvPr>
            <p:ph type="sldNum" sz="quarter" idx="12"/>
          </p:nvPr>
        </p:nvSpPr>
        <p:spPr/>
        <p:txBody>
          <a:bodyPr/>
          <a:lstStyle/>
          <a:p>
            <a:fld id="{95F1E0B8-9230-DE4A-938F-4470EB80AE6F}" type="slidenum">
              <a:rPr lang="nb-NO" smtClean="0"/>
              <a:t>11</a:t>
            </a:fld>
            <a:endParaRPr lang="nb-NO"/>
          </a:p>
        </p:txBody>
      </p:sp>
    </p:spTree>
    <p:extLst>
      <p:ext uri="{BB962C8B-B14F-4D97-AF65-F5344CB8AC3E}">
        <p14:creationId xmlns:p14="http://schemas.microsoft.com/office/powerpoint/2010/main" val="287384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8A198C9-736B-8108-302E-8FA4AF7D2542}"/>
              </a:ext>
            </a:extLst>
          </p:cNvPr>
          <p:cNvSpPr>
            <a:spLocks noGrp="1"/>
          </p:cNvSpPr>
          <p:nvPr>
            <p:ph type="dt" sz="half" idx="10"/>
          </p:nvPr>
        </p:nvSpPr>
        <p:spPr/>
        <p:txBody>
          <a:bodyPr/>
          <a:lstStyle/>
          <a:p>
            <a:fld id="{9CC3EAD0-614C-A445-81B5-81C25C116340}" type="datetime1">
              <a:rPr lang="nb-NO" smtClean="0"/>
              <a:t>15.04.2024</a:t>
            </a:fld>
            <a:endParaRPr lang="nb-NO"/>
          </a:p>
        </p:txBody>
      </p:sp>
      <p:sp>
        <p:nvSpPr>
          <p:cNvPr id="7" name="Slide Number Placeholder 6">
            <a:extLst>
              <a:ext uri="{FF2B5EF4-FFF2-40B4-BE49-F238E27FC236}">
                <a16:creationId xmlns:a16="http://schemas.microsoft.com/office/drawing/2014/main" id="{4B8B603C-6BE4-9F6A-6B53-4762B7342ABF}"/>
              </a:ext>
            </a:extLst>
          </p:cNvPr>
          <p:cNvSpPr>
            <a:spLocks noGrp="1"/>
          </p:cNvSpPr>
          <p:nvPr>
            <p:ph type="sldNum" sz="quarter" idx="12"/>
          </p:nvPr>
        </p:nvSpPr>
        <p:spPr/>
        <p:txBody>
          <a:bodyPr/>
          <a:lstStyle/>
          <a:p>
            <a:fld id="{95F1E0B8-9230-DE4A-938F-4470EB80AE6F}" type="slidenum">
              <a:rPr lang="nb-NO" smtClean="0"/>
              <a:t>12</a:t>
            </a:fld>
            <a:endParaRPr lang="nb-NO"/>
          </a:p>
        </p:txBody>
      </p:sp>
      <p:pic>
        <p:nvPicPr>
          <p:cNvPr id="2" name="Picture 15" descr="A graph of colored lines&#10;&#10;Description automatically generated">
            <a:extLst>
              <a:ext uri="{FF2B5EF4-FFF2-40B4-BE49-F238E27FC236}">
                <a16:creationId xmlns:a16="http://schemas.microsoft.com/office/drawing/2014/main" id="{A7608BFE-294D-D32D-4114-34FE2C4FF484}"/>
              </a:ext>
            </a:extLst>
          </p:cNvPr>
          <p:cNvPicPr>
            <a:picLocks noChangeAspect="1"/>
          </p:cNvPicPr>
          <p:nvPr/>
        </p:nvPicPr>
        <p:blipFill>
          <a:blip r:embed="rId2"/>
          <a:stretch>
            <a:fillRect/>
          </a:stretch>
        </p:blipFill>
        <p:spPr>
          <a:xfrm>
            <a:off x="838200" y="854075"/>
            <a:ext cx="9737373" cy="4714938"/>
          </a:xfrm>
          <a:prstGeom prst="rect">
            <a:avLst/>
          </a:prstGeom>
        </p:spPr>
      </p:pic>
    </p:spTree>
    <p:extLst>
      <p:ext uri="{BB962C8B-B14F-4D97-AF65-F5344CB8AC3E}">
        <p14:creationId xmlns:p14="http://schemas.microsoft.com/office/powerpoint/2010/main" val="395997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8A198C9-736B-8108-302E-8FA4AF7D2542}"/>
              </a:ext>
            </a:extLst>
          </p:cNvPr>
          <p:cNvSpPr>
            <a:spLocks noGrp="1"/>
          </p:cNvSpPr>
          <p:nvPr>
            <p:ph type="dt" sz="half" idx="10"/>
          </p:nvPr>
        </p:nvSpPr>
        <p:spPr/>
        <p:txBody>
          <a:bodyPr/>
          <a:lstStyle/>
          <a:p>
            <a:fld id="{9CC3EAD0-614C-A445-81B5-81C25C116340}" type="datetime1">
              <a:rPr lang="nb-NO" smtClean="0"/>
              <a:t>15.04.2024</a:t>
            </a:fld>
            <a:endParaRPr lang="nb-NO"/>
          </a:p>
        </p:txBody>
      </p:sp>
      <p:sp>
        <p:nvSpPr>
          <p:cNvPr id="7" name="Slide Number Placeholder 6">
            <a:extLst>
              <a:ext uri="{FF2B5EF4-FFF2-40B4-BE49-F238E27FC236}">
                <a16:creationId xmlns:a16="http://schemas.microsoft.com/office/drawing/2014/main" id="{4B8B603C-6BE4-9F6A-6B53-4762B7342ABF}"/>
              </a:ext>
            </a:extLst>
          </p:cNvPr>
          <p:cNvSpPr>
            <a:spLocks noGrp="1"/>
          </p:cNvSpPr>
          <p:nvPr>
            <p:ph type="sldNum" sz="quarter" idx="12"/>
          </p:nvPr>
        </p:nvSpPr>
        <p:spPr/>
        <p:txBody>
          <a:bodyPr/>
          <a:lstStyle/>
          <a:p>
            <a:fld id="{95F1E0B8-9230-DE4A-938F-4470EB80AE6F}" type="slidenum">
              <a:rPr lang="nb-NO" smtClean="0"/>
              <a:t>13</a:t>
            </a:fld>
            <a:endParaRPr lang="nb-NO"/>
          </a:p>
        </p:txBody>
      </p:sp>
      <p:pic>
        <p:nvPicPr>
          <p:cNvPr id="11" name="Picture 11" descr="A line of buildings in red and blue&#10;&#10;Description automatically generated">
            <a:extLst>
              <a:ext uri="{FF2B5EF4-FFF2-40B4-BE49-F238E27FC236}">
                <a16:creationId xmlns:a16="http://schemas.microsoft.com/office/drawing/2014/main" id="{FC3B9CAC-B1ED-D628-D50B-763A1D4BC2D3}"/>
              </a:ext>
            </a:extLst>
          </p:cNvPr>
          <p:cNvPicPr>
            <a:picLocks noChangeAspect="1"/>
          </p:cNvPicPr>
          <p:nvPr/>
        </p:nvPicPr>
        <p:blipFill>
          <a:blip r:embed="rId2"/>
          <a:stretch>
            <a:fillRect/>
          </a:stretch>
        </p:blipFill>
        <p:spPr>
          <a:xfrm>
            <a:off x="1288632" y="1195665"/>
            <a:ext cx="10002822" cy="4466669"/>
          </a:xfrm>
          <a:prstGeom prst="rect">
            <a:avLst/>
          </a:prstGeom>
        </p:spPr>
      </p:pic>
    </p:spTree>
    <p:extLst>
      <p:ext uri="{BB962C8B-B14F-4D97-AF65-F5344CB8AC3E}">
        <p14:creationId xmlns:p14="http://schemas.microsoft.com/office/powerpoint/2010/main" val="78426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42FF9C-AFC5-77AB-87C8-F5617D93A6AF}"/>
              </a:ext>
            </a:extLst>
          </p:cNvPr>
          <p:cNvSpPr>
            <a:spLocks noGrp="1"/>
          </p:cNvSpPr>
          <p:nvPr>
            <p:ph type="dt" sz="half" idx="10"/>
          </p:nvPr>
        </p:nvSpPr>
        <p:spPr/>
        <p:txBody>
          <a:bodyPr/>
          <a:lstStyle/>
          <a:p>
            <a:fld id="{8FDA0912-CF2A-E242-9017-3B7A267090E7}" type="datetime1">
              <a:rPr lang="nb-NO" smtClean="0"/>
              <a:t>15.04.2024</a:t>
            </a:fld>
            <a:endParaRPr lang="nb-NO"/>
          </a:p>
        </p:txBody>
      </p:sp>
      <p:sp>
        <p:nvSpPr>
          <p:cNvPr id="4" name="Slide Number Placeholder 3">
            <a:extLst>
              <a:ext uri="{FF2B5EF4-FFF2-40B4-BE49-F238E27FC236}">
                <a16:creationId xmlns:a16="http://schemas.microsoft.com/office/drawing/2014/main" id="{62131E72-4B2D-FA98-75B1-202EF40370AF}"/>
              </a:ext>
            </a:extLst>
          </p:cNvPr>
          <p:cNvSpPr>
            <a:spLocks noGrp="1"/>
          </p:cNvSpPr>
          <p:nvPr>
            <p:ph type="sldNum" sz="quarter" idx="12"/>
          </p:nvPr>
        </p:nvSpPr>
        <p:spPr/>
        <p:txBody>
          <a:bodyPr/>
          <a:lstStyle/>
          <a:p>
            <a:fld id="{95F1E0B8-9230-DE4A-938F-4470EB80AE6F}" type="slidenum">
              <a:rPr lang="nb-NO" smtClean="0"/>
              <a:t>14</a:t>
            </a:fld>
            <a:endParaRPr lang="nb-NO"/>
          </a:p>
        </p:txBody>
      </p:sp>
      <p:pic>
        <p:nvPicPr>
          <p:cNvPr id="5" name="Picture 13" descr="A circular chart with different colored circles&#10;&#10;Description automatically generated">
            <a:extLst>
              <a:ext uri="{FF2B5EF4-FFF2-40B4-BE49-F238E27FC236}">
                <a16:creationId xmlns:a16="http://schemas.microsoft.com/office/drawing/2014/main" id="{38B78464-B187-88D5-CEF0-E86D93818503}"/>
              </a:ext>
            </a:extLst>
          </p:cNvPr>
          <p:cNvPicPr>
            <a:picLocks noChangeAspect="1"/>
          </p:cNvPicPr>
          <p:nvPr/>
        </p:nvPicPr>
        <p:blipFill>
          <a:blip r:embed="rId2"/>
          <a:stretch>
            <a:fillRect/>
          </a:stretch>
        </p:blipFill>
        <p:spPr>
          <a:xfrm>
            <a:off x="2362018" y="554697"/>
            <a:ext cx="6556270" cy="5167230"/>
          </a:xfrm>
          <a:prstGeom prst="rect">
            <a:avLst/>
          </a:prstGeom>
        </p:spPr>
      </p:pic>
    </p:spTree>
    <p:extLst>
      <p:ext uri="{BB962C8B-B14F-4D97-AF65-F5344CB8AC3E}">
        <p14:creationId xmlns:p14="http://schemas.microsoft.com/office/powerpoint/2010/main" val="3740275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8363-EF3F-DB75-FF10-5BD14B11DE33}"/>
              </a:ext>
            </a:extLst>
          </p:cNvPr>
          <p:cNvSpPr>
            <a:spLocks noGrp="1"/>
          </p:cNvSpPr>
          <p:nvPr>
            <p:ph type="ctrTitle"/>
          </p:nvPr>
        </p:nvSpPr>
        <p:spPr/>
        <p:txBody>
          <a:bodyPr/>
          <a:lstStyle/>
          <a:p>
            <a:r>
              <a:rPr lang="nb-NO"/>
              <a:t>Takk for oppmerksomheten</a:t>
            </a:r>
          </a:p>
        </p:txBody>
      </p:sp>
      <p:sp>
        <p:nvSpPr>
          <p:cNvPr id="3" name="Subtitle 2">
            <a:extLst>
              <a:ext uri="{FF2B5EF4-FFF2-40B4-BE49-F238E27FC236}">
                <a16:creationId xmlns:a16="http://schemas.microsoft.com/office/drawing/2014/main" id="{728CDCA2-3995-E2D8-D2DB-8C6FF6421D66}"/>
              </a:ext>
            </a:extLst>
          </p:cNvPr>
          <p:cNvSpPr>
            <a:spLocks noGrp="1"/>
          </p:cNvSpPr>
          <p:nvPr>
            <p:ph type="subTitle" idx="1"/>
          </p:nvPr>
        </p:nvSpPr>
        <p:spPr/>
        <p:txBody>
          <a:bodyPr/>
          <a:lstStyle/>
          <a:p>
            <a:endParaRPr lang="nb-NO"/>
          </a:p>
        </p:txBody>
      </p:sp>
      <p:sp>
        <p:nvSpPr>
          <p:cNvPr id="6" name="Slide Number Placeholder 5">
            <a:extLst>
              <a:ext uri="{FF2B5EF4-FFF2-40B4-BE49-F238E27FC236}">
                <a16:creationId xmlns:a16="http://schemas.microsoft.com/office/drawing/2014/main" id="{7B32348A-293B-3A18-F17F-59120CC28324}"/>
              </a:ext>
            </a:extLst>
          </p:cNvPr>
          <p:cNvSpPr>
            <a:spLocks noGrp="1"/>
          </p:cNvSpPr>
          <p:nvPr>
            <p:ph type="sldNum" sz="quarter" idx="4"/>
          </p:nvPr>
        </p:nvSpPr>
        <p:spPr/>
        <p:txBody>
          <a:bodyPr/>
          <a:lstStyle/>
          <a:p>
            <a:fld id="{95F1E0B8-9230-DE4A-938F-4470EB80AE6F}" type="slidenum">
              <a:rPr lang="nb-NO" smtClean="0"/>
              <a:pPr/>
              <a:t>15</a:t>
            </a:fld>
            <a:endParaRPr lang="nb-NO"/>
          </a:p>
        </p:txBody>
      </p:sp>
    </p:spTree>
    <p:extLst>
      <p:ext uri="{BB962C8B-B14F-4D97-AF65-F5344CB8AC3E}">
        <p14:creationId xmlns:p14="http://schemas.microsoft.com/office/powerpoint/2010/main" val="303599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rchivedTo xmlns="68a32e03-1e0d-4057-8c50-fcf9a7f8382d">
      <Url xsi:nil="true"/>
      <Description xsi:nil="true"/>
    </ArchivedTo>
    <ArchivedBy xmlns="68a32e03-1e0d-4057-8c50-fcf9a7f8382d" xsi:nil="true"/>
    <Archived xmlns="68a32e03-1e0d-4057-8c50-fcf9a7f8382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ACD01D7333B7540B67265928408C5B5" ma:contentTypeVersion="11" ma:contentTypeDescription="Opprett et nytt dokument." ma:contentTypeScope="" ma:versionID="ace942ca3732d7f4a1bd36d7340dddfa">
  <xsd:schema xmlns:xsd="http://www.w3.org/2001/XMLSchema" xmlns:xs="http://www.w3.org/2001/XMLSchema" xmlns:p="http://schemas.microsoft.com/office/2006/metadata/properties" xmlns:ns2="68a32e03-1e0d-4057-8c50-fcf9a7f8382d" xmlns:ns3="99754064-96f6-4577-8cbb-59fbe3212ba7" targetNamespace="http://schemas.microsoft.com/office/2006/metadata/properties" ma:root="true" ma:fieldsID="1183c49cc93b245337e1b3dc757f2c67" ns2:_="" ns3:_="">
    <xsd:import namespace="68a32e03-1e0d-4057-8c50-fcf9a7f8382d"/>
    <xsd:import namespace="99754064-96f6-4577-8cbb-59fbe3212ba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Archived" minOccurs="0"/>
                <xsd:element ref="ns2:ArchivedBy" minOccurs="0"/>
                <xsd:element ref="ns2:ArchivedTo"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a32e03-1e0d-4057-8c50-fcf9a7f838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Archived" ma:index="15" nillable="true" ma:displayName="Arkivert" ma:internalName="Archived">
      <xsd:simpleType>
        <xsd:restriction base="dms:DateTime"/>
      </xsd:simpleType>
    </xsd:element>
    <xsd:element name="ArchivedBy" ma:index="16" nillable="true" ma:displayName="Arkivert av" ma:internalName="ArchivedBy">
      <xsd:simpleType>
        <xsd:restriction base="dms:Text"/>
      </xsd:simpleType>
    </xsd:element>
    <xsd:element name="ArchivedTo" ma:index="17" nillable="true" ma:displayName="Arkivert til" ma:internalName="ArchivedTo">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754064-96f6-4577-8cbb-59fbe3212ba7"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B7507E-A746-4396-8E67-169A5209B989}">
  <ds:schemaRefs>
    <ds:schemaRef ds:uri="99754064-96f6-4577-8cbb-59fbe3212ba7"/>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68a32e03-1e0d-4057-8c50-fcf9a7f8382d"/>
  </ds:schemaRefs>
</ds:datastoreItem>
</file>

<file path=customXml/itemProps2.xml><?xml version="1.0" encoding="utf-8"?>
<ds:datastoreItem xmlns:ds="http://schemas.openxmlformats.org/officeDocument/2006/customXml" ds:itemID="{6D7C35C1-931F-42F2-B152-1AC1762603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a32e03-1e0d-4057-8c50-fcf9a7f8382d"/>
    <ds:schemaRef ds:uri="99754064-96f6-4577-8cbb-59fbe3212b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25D22A-B861-43B2-8D18-D0B9731F0EA6}">
  <ds:schemaRefs>
    <ds:schemaRef ds:uri="http://schemas.microsoft.com/sharepoint/v3/contenttype/forms"/>
  </ds:schemaRefs>
</ds:datastoreItem>
</file>

<file path=docMetadata/LabelInfo.xml><?xml version="1.0" encoding="utf-8"?>
<clbl:labelList xmlns:clbl="http://schemas.microsoft.com/office/2020/mipLabelMetadata">
  <clbl:label id="{f999e2e9-5aa8-467f-9eca-df0d6c4eaf13}" enabled="0" method="" siteId="{f999e2e9-5aa8-467f-9eca-df0d6c4eaf13}" removed="1"/>
</clbl:labelList>
</file>

<file path=docProps/app.xml><?xml version="1.0" encoding="utf-8"?>
<Properties xmlns="http://schemas.openxmlformats.org/officeDocument/2006/extended-properties" xmlns:vt="http://schemas.openxmlformats.org/officeDocument/2006/docPropsVTypes">
  <TotalTime>762</TotalTime>
  <Words>1409</Words>
  <Application>Microsoft Macintosh PowerPoint</Application>
  <PresentationFormat>Widescreen</PresentationFormat>
  <Paragraphs>148</Paragraphs>
  <Slides>15</Slides>
  <Notes>8</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15</vt:i4>
      </vt:variant>
    </vt:vector>
  </HeadingPairs>
  <TitlesOfParts>
    <vt:vector size="18" baseType="lpstr">
      <vt:lpstr>Arial</vt:lpstr>
      <vt:lpstr>Calibri</vt:lpstr>
      <vt:lpstr>Office Theme</vt:lpstr>
      <vt:lpstr>NOU 2023: 25 Omstilling til lavutslipp</vt:lpstr>
      <vt:lpstr>Rapportens struktur</vt:lpstr>
      <vt:lpstr>Klimagassutslipp i Norge </vt:lpstr>
      <vt:lpstr>Ambisjoner for 2050</vt:lpstr>
      <vt:lpstr>Teknisk analyse – utslipp i 2050</vt:lpstr>
      <vt:lpstr>Viktige veivalg – særlig petroleum og jordbruk</vt:lpstr>
      <vt:lpstr>Ressursknapphet - binder alle sektorer sammen</vt:lpstr>
      <vt:lpstr>Sirkularitet og ressursbruk</vt:lpstr>
      <vt:lpstr>Beslutningssystem</vt:lpstr>
      <vt:lpstr>Bruk hele verktøykassen</vt:lpstr>
      <vt:lpstr>CO2-avgift har vært en bunnplanke i klimapolitikken</vt:lpstr>
      <vt:lpstr>PowerPoint-presentasjon</vt:lpstr>
      <vt:lpstr>PowerPoint-presentasjon</vt:lpstr>
      <vt:lpstr>PowerPoint-presentasjon</vt:lpstr>
      <vt:lpstr>Takk for oppmerksomheten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Simen Gulliksen</dc:creator>
  <cp:lastModifiedBy>Martin Skancke</cp:lastModifiedBy>
  <cp:revision>10</cp:revision>
  <dcterms:created xsi:type="dcterms:W3CDTF">2023-09-26T08:12:45Z</dcterms:created>
  <dcterms:modified xsi:type="dcterms:W3CDTF">2024-04-15T12:39:26Z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0x0101005ACD01D7333B7540B67265928408C5B5</vt:lpwstr>
  </property>
  <property fmtid="{D5CDD505-2E9C-101B-9397-08002B2CF9AE}" pid="3" name="MSIP_Label_a4ddf319-7d2e-4b9a-b236-a4013e1138e2_Enabled">
    <vt:lpwstr>true</vt:lpwstr>
  </property>
  <property fmtid="{D5CDD505-2E9C-101B-9397-08002B2CF9AE}" pid="4" name="MSIP_Label_a4ddf319-7d2e-4b9a-b236-a4013e1138e2_SetDate">
    <vt:lpwstr>2023-09-29T11:20:03Z</vt:lpwstr>
  </property>
  <property fmtid="{D5CDD505-2E9C-101B-9397-08002B2CF9AE}" pid="5" name="MSIP_Label_a4ddf319-7d2e-4b9a-b236-a4013e1138e2_Method">
    <vt:lpwstr>Standard</vt:lpwstr>
  </property>
  <property fmtid="{D5CDD505-2E9C-101B-9397-08002B2CF9AE}" pid="6" name="MSIP_Label_a4ddf319-7d2e-4b9a-b236-a4013e1138e2_Name">
    <vt:lpwstr>Intern (KLD)</vt:lpwstr>
  </property>
  <property fmtid="{D5CDD505-2E9C-101B-9397-08002B2CF9AE}" pid="7" name="MSIP_Label_a4ddf319-7d2e-4b9a-b236-a4013e1138e2_SiteId">
    <vt:lpwstr>f696e186-1c3b-44cd-bf76-5ace0e7007bd</vt:lpwstr>
  </property>
  <property fmtid="{D5CDD505-2E9C-101B-9397-08002B2CF9AE}" pid="8" name="MSIP_Label_a4ddf319-7d2e-4b9a-b236-a4013e1138e2_ActionId">
    <vt:lpwstr>0b5efa46-ec5f-4fcb-b57b-b1fc75e9e00e</vt:lpwstr>
  </property>
  <property fmtid="{D5CDD505-2E9C-101B-9397-08002B2CF9AE}" pid="9" name="MSIP_Label_a4ddf319-7d2e-4b9a-b236-a4013e1138e2_ContentBits">
    <vt:lpwstr>0</vt:lpwstr>
  </property>
  <property fmtid="{D5CDD505-2E9C-101B-9397-08002B2CF9AE}" pid="10" name="MediaServiceImageTags">
    <vt:lpwstr/>
  </property>
</Properties>
</file>